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sldIdLst>
    <p:sldId id="256" r:id="rId2"/>
    <p:sldId id="257" r:id="rId3"/>
    <p:sldId id="265" r:id="rId4"/>
    <p:sldId id="263" r:id="rId5"/>
    <p:sldId id="258" r:id="rId6"/>
    <p:sldId id="260" r:id="rId7"/>
    <p:sldId id="262" r:id="rId8"/>
    <p:sldId id="275" r:id="rId9"/>
    <p:sldId id="278" r:id="rId10"/>
    <p:sldId id="268" r:id="rId11"/>
    <p:sldId id="279" r:id="rId12"/>
    <p:sldId id="276" r:id="rId13"/>
    <p:sldId id="277" r:id="rId14"/>
    <p:sldId id="271" r:id="rId15"/>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Montserrat" panose="00000500000000000000" pitchFamily="2" charset="0"/>
      <p:regular r:id="rId21"/>
      <p:bold r:id="rId22"/>
      <p:italic r:id="rId23"/>
      <p:boldItalic r:id="rId24"/>
    </p:embeddedFont>
    <p:embeddedFont>
      <p:font typeface="Calibri Light" panose="020F0302020204030204" pitchFamily="34" charset="0"/>
      <p:regular r:id="rId25"/>
      <p:italic r:id="rId26"/>
    </p:embeddedFont>
    <p:embeddedFont>
      <p:font typeface="Roboto" panose="02000000000000000000" pitchFamily="2"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F3700D"/>
    <a:srgbClr val="029486"/>
    <a:srgbClr val="EBFFFD"/>
    <a:srgbClr val="DDFFFC"/>
    <a:srgbClr val="03B9A8"/>
    <a:srgbClr val="013D37"/>
    <a:srgbClr val="015F56"/>
    <a:srgbClr val="5A1E3B"/>
    <a:srgbClr val="4257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34" autoAdjust="0"/>
    <p:restoredTop sz="96242" autoAdjust="0"/>
  </p:normalViewPr>
  <p:slideViewPr>
    <p:cSldViewPr snapToGrid="0">
      <p:cViewPr varScale="1">
        <p:scale>
          <a:sx n="110" d="100"/>
          <a:sy n="110" d="100"/>
        </p:scale>
        <p:origin x="97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618041-4FFC-4E3F-A2D6-A6BF6D9D56A1}" type="datetimeFigureOut">
              <a:rPr lang="en-US" smtClean="0"/>
              <a:t>5/20/2018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EB8E13-4FC7-4916-B0E2-0F3E858A5614}" type="slidenum">
              <a:rPr lang="en-US" smtClean="0"/>
              <a:t>‹#›</a:t>
            </a:fld>
            <a:endParaRPr lang="en-US"/>
          </a:p>
        </p:txBody>
      </p:sp>
    </p:spTree>
    <p:extLst>
      <p:ext uri="{BB962C8B-B14F-4D97-AF65-F5344CB8AC3E}">
        <p14:creationId xmlns:p14="http://schemas.microsoft.com/office/powerpoint/2010/main" val="4001992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Là </a:t>
            </a:r>
            <a:r>
              <a:rPr lang="vi-VN"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hệ thống thông tin hỏi đáp và tìm kiếm chuyên gia toán phổ thông</a:t>
            </a:r>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a:t>
            </a:r>
            <a:r>
              <a:rPr lang="vi-VN"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 </a:t>
            </a:r>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hoạt động dựa </a:t>
            </a:r>
            <a:r>
              <a:rPr lang="vi-VN"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theo mô hình chia sẻ kiến thức,</a:t>
            </a:r>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 nhằm</a:t>
            </a:r>
            <a:r>
              <a:rPr lang="vi-VN"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 phục vụ cho nhu cầu học tập, chia sẻ kiến thức toán học cho học sinh ở các bậc học phổ thông và các đối tượng khác.</a:t>
            </a:r>
            <a:endPar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a:p>
            <a:endParaRPr lang="en-US"/>
          </a:p>
        </p:txBody>
      </p:sp>
      <p:sp>
        <p:nvSpPr>
          <p:cNvPr id="4" name="Slide Number Placeholder 3"/>
          <p:cNvSpPr>
            <a:spLocks noGrp="1"/>
          </p:cNvSpPr>
          <p:nvPr>
            <p:ph type="sldNum" sz="quarter" idx="10"/>
          </p:nvPr>
        </p:nvSpPr>
        <p:spPr/>
        <p:txBody>
          <a:bodyPr/>
          <a:lstStyle/>
          <a:p>
            <a:fld id="{B3EB8E13-4FC7-4916-B0E2-0F3E858A5614}" type="slidenum">
              <a:rPr lang="en-US" smtClean="0"/>
              <a:t>5</a:t>
            </a:fld>
            <a:endParaRPr lang="en-US"/>
          </a:p>
        </p:txBody>
      </p:sp>
    </p:spTree>
    <p:extLst>
      <p:ext uri="{BB962C8B-B14F-4D97-AF65-F5344CB8AC3E}">
        <p14:creationId xmlns:p14="http://schemas.microsoft.com/office/powerpoint/2010/main" val="1393448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20DF9D9-2B1F-4FEF-899D-FCEA69BFCD26}" type="datetimeFigureOut">
              <a:rPr lang="en-US" smtClean="0"/>
              <a:t>5/20/2018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989F2-1539-44CE-9590-9F30DBB8648A}" type="slidenum">
              <a:rPr lang="en-US" smtClean="0"/>
              <a:t>‹#›</a:t>
            </a:fld>
            <a:endParaRPr lang="en-US"/>
          </a:p>
        </p:txBody>
      </p:sp>
    </p:spTree>
    <p:extLst>
      <p:ext uri="{BB962C8B-B14F-4D97-AF65-F5344CB8AC3E}">
        <p14:creationId xmlns:p14="http://schemas.microsoft.com/office/powerpoint/2010/main" val="1441455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0DF9D9-2B1F-4FEF-899D-FCEA69BFCD26}" type="datetimeFigureOut">
              <a:rPr lang="en-US" smtClean="0"/>
              <a:t>5/20/2018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989F2-1539-44CE-9590-9F30DBB8648A}" type="slidenum">
              <a:rPr lang="en-US" smtClean="0"/>
              <a:t>‹#›</a:t>
            </a:fld>
            <a:endParaRPr lang="en-US"/>
          </a:p>
        </p:txBody>
      </p:sp>
    </p:spTree>
    <p:extLst>
      <p:ext uri="{BB962C8B-B14F-4D97-AF65-F5344CB8AC3E}">
        <p14:creationId xmlns:p14="http://schemas.microsoft.com/office/powerpoint/2010/main" val="2821911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0DF9D9-2B1F-4FEF-899D-FCEA69BFCD26}" type="datetimeFigureOut">
              <a:rPr lang="en-US" smtClean="0"/>
              <a:t>5/20/2018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989F2-1539-44CE-9590-9F30DBB8648A}" type="slidenum">
              <a:rPr lang="en-US" smtClean="0"/>
              <a:t>‹#›</a:t>
            </a:fld>
            <a:endParaRPr lang="en-US"/>
          </a:p>
        </p:txBody>
      </p:sp>
    </p:spTree>
    <p:extLst>
      <p:ext uri="{BB962C8B-B14F-4D97-AF65-F5344CB8AC3E}">
        <p14:creationId xmlns:p14="http://schemas.microsoft.com/office/powerpoint/2010/main" val="1665164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0DF9D9-2B1F-4FEF-899D-FCEA69BFCD26}" type="datetimeFigureOut">
              <a:rPr lang="en-US" smtClean="0"/>
              <a:t>5/20/2018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989F2-1539-44CE-9590-9F30DBB8648A}" type="slidenum">
              <a:rPr lang="en-US" smtClean="0"/>
              <a:t>‹#›</a:t>
            </a:fld>
            <a:endParaRPr lang="en-US"/>
          </a:p>
        </p:txBody>
      </p:sp>
    </p:spTree>
    <p:extLst>
      <p:ext uri="{BB962C8B-B14F-4D97-AF65-F5344CB8AC3E}">
        <p14:creationId xmlns:p14="http://schemas.microsoft.com/office/powerpoint/2010/main" val="3053492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0DF9D9-2B1F-4FEF-899D-FCEA69BFCD26}" type="datetimeFigureOut">
              <a:rPr lang="en-US" smtClean="0"/>
              <a:t>5/20/2018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989F2-1539-44CE-9590-9F30DBB8648A}" type="slidenum">
              <a:rPr lang="en-US" smtClean="0"/>
              <a:t>‹#›</a:t>
            </a:fld>
            <a:endParaRPr lang="en-US"/>
          </a:p>
        </p:txBody>
      </p:sp>
    </p:spTree>
    <p:extLst>
      <p:ext uri="{BB962C8B-B14F-4D97-AF65-F5344CB8AC3E}">
        <p14:creationId xmlns:p14="http://schemas.microsoft.com/office/powerpoint/2010/main" val="3819010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20DF9D9-2B1F-4FEF-899D-FCEA69BFCD26}" type="datetimeFigureOut">
              <a:rPr lang="en-US" smtClean="0"/>
              <a:t>5/20/2018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989F2-1539-44CE-9590-9F30DBB8648A}" type="slidenum">
              <a:rPr lang="en-US" smtClean="0"/>
              <a:t>‹#›</a:t>
            </a:fld>
            <a:endParaRPr lang="en-US"/>
          </a:p>
        </p:txBody>
      </p:sp>
    </p:spTree>
    <p:extLst>
      <p:ext uri="{BB962C8B-B14F-4D97-AF65-F5344CB8AC3E}">
        <p14:creationId xmlns:p14="http://schemas.microsoft.com/office/powerpoint/2010/main" val="1092712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20DF9D9-2B1F-4FEF-899D-FCEA69BFCD26}" type="datetimeFigureOut">
              <a:rPr lang="en-US" smtClean="0"/>
              <a:t>5/20/2018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989F2-1539-44CE-9590-9F30DBB8648A}" type="slidenum">
              <a:rPr lang="en-US" smtClean="0"/>
              <a:t>‹#›</a:t>
            </a:fld>
            <a:endParaRPr lang="en-US"/>
          </a:p>
        </p:txBody>
      </p:sp>
    </p:spTree>
    <p:extLst>
      <p:ext uri="{BB962C8B-B14F-4D97-AF65-F5344CB8AC3E}">
        <p14:creationId xmlns:p14="http://schemas.microsoft.com/office/powerpoint/2010/main" val="33612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20DF9D9-2B1F-4FEF-899D-FCEA69BFCD26}" type="datetimeFigureOut">
              <a:rPr lang="en-US" smtClean="0"/>
              <a:t>5/20/2018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989F2-1539-44CE-9590-9F30DBB8648A}" type="slidenum">
              <a:rPr lang="en-US" smtClean="0"/>
              <a:t>‹#›</a:t>
            </a:fld>
            <a:endParaRPr lang="en-US"/>
          </a:p>
        </p:txBody>
      </p:sp>
    </p:spTree>
    <p:extLst>
      <p:ext uri="{BB962C8B-B14F-4D97-AF65-F5344CB8AC3E}">
        <p14:creationId xmlns:p14="http://schemas.microsoft.com/office/powerpoint/2010/main" val="1815946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0DF9D9-2B1F-4FEF-899D-FCEA69BFCD26}" type="datetimeFigureOut">
              <a:rPr lang="en-US" smtClean="0"/>
              <a:t>5/20/2018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989F2-1539-44CE-9590-9F30DBB8648A}" type="slidenum">
              <a:rPr lang="en-US" smtClean="0"/>
              <a:t>‹#›</a:t>
            </a:fld>
            <a:endParaRPr lang="en-US"/>
          </a:p>
        </p:txBody>
      </p:sp>
    </p:spTree>
    <p:extLst>
      <p:ext uri="{BB962C8B-B14F-4D97-AF65-F5344CB8AC3E}">
        <p14:creationId xmlns:p14="http://schemas.microsoft.com/office/powerpoint/2010/main" val="943192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0DF9D9-2B1F-4FEF-899D-FCEA69BFCD26}" type="datetimeFigureOut">
              <a:rPr lang="en-US" smtClean="0"/>
              <a:t>5/20/2018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989F2-1539-44CE-9590-9F30DBB8648A}" type="slidenum">
              <a:rPr lang="en-US" smtClean="0"/>
              <a:t>‹#›</a:t>
            </a:fld>
            <a:endParaRPr lang="en-US"/>
          </a:p>
        </p:txBody>
      </p:sp>
    </p:spTree>
    <p:extLst>
      <p:ext uri="{BB962C8B-B14F-4D97-AF65-F5344CB8AC3E}">
        <p14:creationId xmlns:p14="http://schemas.microsoft.com/office/powerpoint/2010/main" val="1114322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0DF9D9-2B1F-4FEF-899D-FCEA69BFCD26}" type="datetimeFigureOut">
              <a:rPr lang="en-US" smtClean="0"/>
              <a:t>5/20/2018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989F2-1539-44CE-9590-9F30DBB8648A}" type="slidenum">
              <a:rPr lang="en-US" smtClean="0"/>
              <a:t>‹#›</a:t>
            </a:fld>
            <a:endParaRPr lang="en-US"/>
          </a:p>
        </p:txBody>
      </p:sp>
    </p:spTree>
    <p:extLst>
      <p:ext uri="{BB962C8B-B14F-4D97-AF65-F5344CB8AC3E}">
        <p14:creationId xmlns:p14="http://schemas.microsoft.com/office/powerpoint/2010/main" val="276320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0DF9D9-2B1F-4FEF-899D-FCEA69BFCD26}" type="datetimeFigureOut">
              <a:rPr lang="en-US" smtClean="0"/>
              <a:t>5/20/2018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989F2-1539-44CE-9590-9F30DBB8648A}" type="slidenum">
              <a:rPr lang="en-US" smtClean="0"/>
              <a:t>‹#›</a:t>
            </a:fld>
            <a:endParaRPr lang="en-US"/>
          </a:p>
        </p:txBody>
      </p:sp>
    </p:spTree>
    <p:extLst>
      <p:ext uri="{BB962C8B-B14F-4D97-AF65-F5344CB8AC3E}">
        <p14:creationId xmlns:p14="http://schemas.microsoft.com/office/powerpoint/2010/main" val="1432697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gif"/><Relationship Id="rId25" Type="http://schemas.openxmlformats.org/officeDocument/2006/relationships/image" Target="../media/image28.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 y="0"/>
            <a:ext cx="5422900" cy="6858000"/>
          </a:xfrm>
          <a:prstGeom prst="rect">
            <a:avLst/>
          </a:prstGeom>
          <a:solidFill>
            <a:srgbClr val="0294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0862" y="2924349"/>
            <a:ext cx="4484316" cy="1038050"/>
          </a:xfrm>
        </p:spPr>
        <p:txBody>
          <a:bodyPr>
            <a:normAutofit fontScale="90000"/>
          </a:bodyPr>
          <a:lstStyle/>
          <a:p>
            <a:pPr algn="l">
              <a:lnSpc>
                <a:spcPts val="4000"/>
              </a:lnSpc>
              <a:spcBef>
                <a:spcPts val="600"/>
              </a:spcBef>
              <a:spcAft>
                <a:spcPts val="600"/>
              </a:spcAft>
            </a:pPr>
            <a:r>
              <a:rPr lang="en-US" sz="2400" smtClean="0">
                <a:solidFill>
                  <a:srgbClr val="FFFFFF"/>
                </a:solidFill>
                <a:latin typeface="Roboto" panose="02000000000000000000" pitchFamily="2" charset="0"/>
                <a:ea typeface="Roboto" panose="02000000000000000000" pitchFamily="2" charset="0"/>
                <a:cs typeface="Roboto" panose="02000000000000000000" pitchFamily="2" charset="0"/>
              </a:rPr>
              <a:t>HỆ THỐNG HỎI ĐÁP VÀ TÌM KIẾM CHUYÊN GIA TOÁN PHỔ THÔNG</a:t>
            </a:r>
            <a:endParaRPr lang="en-US" sz="2400">
              <a:solidFill>
                <a:srgbClr val="FFFFFF"/>
              </a:solidFill>
              <a:latin typeface="Roboto" panose="02000000000000000000" pitchFamily="2" charset="0"/>
              <a:ea typeface="Roboto" panose="02000000000000000000" pitchFamily="2" charset="0"/>
              <a:cs typeface="Roboto" panose="02000000000000000000" pitchFamily="2" charset="0"/>
            </a:endParaRPr>
          </a:p>
        </p:txBody>
      </p:sp>
      <p:pic>
        <p:nvPicPr>
          <p:cNvPr id="5" name="Picture 4"/>
          <p:cNvPicPr>
            <a:picLocks noChangeAspect="1"/>
          </p:cNvPicPr>
          <p:nvPr/>
        </p:nvPicPr>
        <p:blipFill>
          <a:blip r:embed="rId2"/>
          <a:stretch>
            <a:fillRect/>
          </a:stretch>
        </p:blipFill>
        <p:spPr>
          <a:xfrm>
            <a:off x="5542152" y="1110570"/>
            <a:ext cx="6151410" cy="4636859"/>
          </a:xfrm>
          <a:prstGeom prst="rect">
            <a:avLst/>
          </a:prstGeom>
        </p:spPr>
      </p:pic>
      <p:cxnSp>
        <p:nvCxnSpPr>
          <p:cNvPr id="21" name="Straight Connector 20"/>
          <p:cNvCxnSpPr/>
          <p:nvPr/>
        </p:nvCxnSpPr>
        <p:spPr>
          <a:xfrm>
            <a:off x="586975" y="2714172"/>
            <a:ext cx="2908700" cy="0"/>
          </a:xfrm>
          <a:prstGeom prst="line">
            <a:avLst/>
          </a:prstGeom>
          <a:ln w="50800">
            <a:solidFill>
              <a:srgbClr val="DDFFFC"/>
            </a:solidFill>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p:nvSpPr>
        <p:spPr>
          <a:xfrm>
            <a:off x="470862" y="1698172"/>
            <a:ext cx="3169322" cy="86945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ts val="4000"/>
              </a:lnSpc>
              <a:spcBef>
                <a:spcPts val="600"/>
              </a:spcBef>
              <a:spcAft>
                <a:spcPts val="600"/>
              </a:spcAft>
            </a:pPr>
            <a:r>
              <a:rPr lang="en-US" sz="4000" smtClean="0">
                <a:solidFill>
                  <a:srgbClr val="FFFFFF"/>
                </a:solidFill>
                <a:latin typeface="Montserrat" panose="00000500000000000000" pitchFamily="2" charset="0"/>
                <a:ea typeface="Roboto" panose="02000000000000000000" pitchFamily="2" charset="0"/>
                <a:cs typeface="Roboto" panose="02000000000000000000" pitchFamily="2" charset="0"/>
              </a:rPr>
              <a:t>MATHOVER</a:t>
            </a:r>
            <a:endParaRPr lang="en-US" sz="4000">
              <a:solidFill>
                <a:srgbClr val="FFFFFF"/>
              </a:solidFill>
              <a:latin typeface="Montserrat" panose="000005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6141839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0600" y="514350"/>
            <a:ext cx="1225015" cy="369332"/>
          </a:xfrm>
          <a:prstGeom prst="rect">
            <a:avLst/>
          </a:prstGeom>
          <a:noFill/>
        </p:spPr>
        <p:txBody>
          <a:bodyPr wrap="none" rtlCol="0">
            <a:spAutoFit/>
          </a:bodyPr>
          <a:lstStyle/>
          <a:p>
            <a:r>
              <a:rPr lang="en-US" smtClean="0">
                <a:latin typeface="Montserrat" panose="00000500000000000000" pitchFamily="2" charset="0"/>
              </a:rPr>
              <a:t>THIẾT KẾ</a:t>
            </a:r>
            <a:endParaRPr lang="en-US">
              <a:latin typeface="Montserrat" panose="00000500000000000000" pitchFamily="2" charset="0"/>
            </a:endParaRPr>
          </a:p>
        </p:txBody>
      </p:sp>
      <p:cxnSp>
        <p:nvCxnSpPr>
          <p:cNvPr id="6" name="Straight Connector 5"/>
          <p:cNvCxnSpPr/>
          <p:nvPr/>
        </p:nvCxnSpPr>
        <p:spPr>
          <a:xfrm>
            <a:off x="1076325" y="971550"/>
            <a:ext cx="428625" cy="0"/>
          </a:xfrm>
          <a:prstGeom prst="line">
            <a:avLst/>
          </a:prstGeom>
          <a:ln w="50800">
            <a:solidFill>
              <a:srgbClr val="029486"/>
            </a:solidFill>
          </a:ln>
        </p:spPr>
        <p:style>
          <a:lnRef idx="1">
            <a:schemeClr val="accent1"/>
          </a:lnRef>
          <a:fillRef idx="0">
            <a:schemeClr val="accent1"/>
          </a:fillRef>
          <a:effectRef idx="0">
            <a:schemeClr val="accent1"/>
          </a:effectRef>
          <a:fontRef idx="minor">
            <a:schemeClr val="tx1"/>
          </a:fontRef>
        </p:style>
      </p:cxnSp>
      <p:sp>
        <p:nvSpPr>
          <p:cNvPr id="13" name="Freeform 5"/>
          <p:cNvSpPr>
            <a:spLocks/>
          </p:cNvSpPr>
          <p:nvPr/>
        </p:nvSpPr>
        <p:spPr bwMode="auto">
          <a:xfrm>
            <a:off x="1125536" y="1387039"/>
            <a:ext cx="140595" cy="161897"/>
          </a:xfrm>
          <a:custGeom>
            <a:avLst/>
            <a:gdLst>
              <a:gd name="T0" fmla="*/ 0 w 198"/>
              <a:gd name="T1" fmla="*/ 0 h 228"/>
              <a:gd name="T2" fmla="*/ 0 w 198"/>
              <a:gd name="T3" fmla="*/ 228 h 228"/>
              <a:gd name="T4" fmla="*/ 198 w 198"/>
              <a:gd name="T5" fmla="*/ 114 h 228"/>
              <a:gd name="T6" fmla="*/ 0 w 198"/>
              <a:gd name="T7" fmla="*/ 0 h 228"/>
            </a:gdLst>
            <a:ahLst/>
            <a:cxnLst>
              <a:cxn ang="0">
                <a:pos x="T0" y="T1"/>
              </a:cxn>
              <a:cxn ang="0">
                <a:pos x="T2" y="T3"/>
              </a:cxn>
              <a:cxn ang="0">
                <a:pos x="T4" y="T5"/>
              </a:cxn>
              <a:cxn ang="0">
                <a:pos x="T6" y="T7"/>
              </a:cxn>
            </a:cxnLst>
            <a:rect l="0" t="0" r="r" b="b"/>
            <a:pathLst>
              <a:path w="198" h="228">
                <a:moveTo>
                  <a:pt x="0" y="0"/>
                </a:moveTo>
                <a:lnTo>
                  <a:pt x="0" y="228"/>
                </a:lnTo>
                <a:lnTo>
                  <a:pt x="198" y="114"/>
                </a:lnTo>
                <a:lnTo>
                  <a:pt x="0" y="0"/>
                </a:lnTo>
                <a:close/>
              </a:path>
            </a:pathLst>
          </a:custGeom>
          <a:solidFill>
            <a:srgbClr val="029486"/>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1266131" y="1274446"/>
            <a:ext cx="2379177" cy="369332"/>
          </a:xfrm>
          <a:prstGeom prst="rect">
            <a:avLst/>
          </a:prstGeom>
          <a:noFill/>
        </p:spPr>
        <p:txBody>
          <a:bodyPr wrap="none" rtlCol="0">
            <a:spAutoFit/>
          </a:bodyPr>
          <a:lstStyle/>
          <a:p>
            <a:r>
              <a:rPr lang="en-US" smtClean="0">
                <a:latin typeface="Montserrat" panose="00000500000000000000" pitchFamily="2" charset="0"/>
              </a:rPr>
              <a:t>Kiến trúc hệ thống</a:t>
            </a:r>
            <a:endParaRPr lang="en-US">
              <a:latin typeface="Montserrat" panose="00000500000000000000" pitchFamily="2" charset="0"/>
            </a:endParaRPr>
          </a:p>
        </p:txBody>
      </p:sp>
      <p:grpSp>
        <p:nvGrpSpPr>
          <p:cNvPr id="2" name="Group 1"/>
          <p:cNvGrpSpPr/>
          <p:nvPr/>
        </p:nvGrpSpPr>
        <p:grpSpPr>
          <a:xfrm>
            <a:off x="2902630" y="1548936"/>
            <a:ext cx="6386601" cy="4526425"/>
            <a:chOff x="5731555" y="1736100"/>
            <a:chExt cx="5572171" cy="3949208"/>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555" y="1736100"/>
              <a:ext cx="5572171" cy="3949208"/>
            </a:xfrm>
            <a:prstGeom prst="rect">
              <a:avLst/>
            </a:prstGeom>
          </p:spPr>
        </p:pic>
        <p:sp>
          <p:nvSpPr>
            <p:cNvPr id="12" name="Up-Down Arrow 11"/>
            <p:cNvSpPr/>
            <p:nvPr/>
          </p:nvSpPr>
          <p:spPr>
            <a:xfrm>
              <a:off x="8495733" y="4562474"/>
              <a:ext cx="166275" cy="397873"/>
            </a:xfrm>
            <a:prstGeom prst="upDownArrow">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Up-Down Arrow 68"/>
            <p:cNvSpPr/>
            <p:nvPr/>
          </p:nvSpPr>
          <p:spPr>
            <a:xfrm>
              <a:off x="7371783" y="2462212"/>
              <a:ext cx="166275" cy="397873"/>
            </a:xfrm>
            <a:prstGeom prst="upDownArrow">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Up-Down Arrow 69"/>
            <p:cNvSpPr/>
            <p:nvPr/>
          </p:nvSpPr>
          <p:spPr>
            <a:xfrm>
              <a:off x="9519670" y="2462212"/>
              <a:ext cx="166275" cy="397873"/>
            </a:xfrm>
            <a:prstGeom prst="upDownArrow">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8158113" y="2300629"/>
              <a:ext cx="675239" cy="323165"/>
            </a:xfrm>
            <a:prstGeom prst="rect">
              <a:avLst/>
            </a:prstGeom>
            <a:noFill/>
          </p:spPr>
          <p:txBody>
            <a:bodyPr wrap="square" rtlCol="0">
              <a:spAutoFit/>
            </a:bodyPr>
            <a:lstStyle/>
            <a:p>
              <a:pPr>
                <a:lnSpc>
                  <a:spcPct val="150000"/>
                </a:lnSpc>
              </a:pPr>
              <a:r>
                <a:rPr lang="en-US" sz="1000"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Đồng bộ</a:t>
              </a:r>
              <a:endParaRPr lang="en-US" sz="100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14" name="Left Arrow 13"/>
            <p:cNvSpPr/>
            <p:nvPr/>
          </p:nvSpPr>
          <p:spPr>
            <a:xfrm>
              <a:off x="8283226" y="2208517"/>
              <a:ext cx="365515" cy="166598"/>
            </a:xfrm>
            <a:prstGeom prst="leftArrow">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568241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25715" y="199389"/>
            <a:ext cx="10675672" cy="6456772"/>
          </a:xfrm>
          <a:prstGeom prst="rect">
            <a:avLst/>
          </a:prstGeom>
        </p:spPr>
      </p:pic>
      <p:sp>
        <p:nvSpPr>
          <p:cNvPr id="16" name="Freeform 5"/>
          <p:cNvSpPr>
            <a:spLocks/>
          </p:cNvSpPr>
          <p:nvPr/>
        </p:nvSpPr>
        <p:spPr bwMode="auto">
          <a:xfrm>
            <a:off x="803319" y="6194170"/>
            <a:ext cx="140595" cy="161897"/>
          </a:xfrm>
          <a:custGeom>
            <a:avLst/>
            <a:gdLst>
              <a:gd name="T0" fmla="*/ 0 w 198"/>
              <a:gd name="T1" fmla="*/ 0 h 228"/>
              <a:gd name="T2" fmla="*/ 0 w 198"/>
              <a:gd name="T3" fmla="*/ 228 h 228"/>
              <a:gd name="T4" fmla="*/ 198 w 198"/>
              <a:gd name="T5" fmla="*/ 114 h 228"/>
              <a:gd name="T6" fmla="*/ 0 w 198"/>
              <a:gd name="T7" fmla="*/ 0 h 228"/>
            </a:gdLst>
            <a:ahLst/>
            <a:cxnLst>
              <a:cxn ang="0">
                <a:pos x="T0" y="T1"/>
              </a:cxn>
              <a:cxn ang="0">
                <a:pos x="T2" y="T3"/>
              </a:cxn>
              <a:cxn ang="0">
                <a:pos x="T4" y="T5"/>
              </a:cxn>
              <a:cxn ang="0">
                <a:pos x="T6" y="T7"/>
              </a:cxn>
            </a:cxnLst>
            <a:rect l="0" t="0" r="r" b="b"/>
            <a:pathLst>
              <a:path w="198" h="228">
                <a:moveTo>
                  <a:pt x="0" y="0"/>
                </a:moveTo>
                <a:lnTo>
                  <a:pt x="0" y="228"/>
                </a:lnTo>
                <a:lnTo>
                  <a:pt x="198" y="114"/>
                </a:lnTo>
                <a:lnTo>
                  <a:pt x="0" y="0"/>
                </a:lnTo>
                <a:close/>
              </a:path>
            </a:pathLst>
          </a:custGeom>
          <a:solidFill>
            <a:srgbClr val="029486"/>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TextBox 16"/>
          <p:cNvSpPr txBox="1"/>
          <p:nvPr/>
        </p:nvSpPr>
        <p:spPr>
          <a:xfrm>
            <a:off x="943914" y="6081577"/>
            <a:ext cx="3493264" cy="369332"/>
          </a:xfrm>
          <a:prstGeom prst="rect">
            <a:avLst/>
          </a:prstGeom>
          <a:noFill/>
        </p:spPr>
        <p:txBody>
          <a:bodyPr wrap="none" rtlCol="0">
            <a:spAutoFit/>
          </a:bodyPr>
          <a:lstStyle/>
          <a:p>
            <a:r>
              <a:rPr lang="en-US" smtClean="0">
                <a:latin typeface="Montserrat" panose="00000500000000000000" pitchFamily="2" charset="0"/>
              </a:rPr>
              <a:t>Thiết kế cơ sở dữ liệu NoSQL</a:t>
            </a:r>
            <a:endParaRPr lang="en-US">
              <a:latin typeface="Montserrat" panose="00000500000000000000" pitchFamily="2" charset="0"/>
            </a:endParaRPr>
          </a:p>
        </p:txBody>
      </p:sp>
    </p:spTree>
    <p:extLst>
      <p:ext uri="{BB962C8B-B14F-4D97-AF65-F5344CB8AC3E}">
        <p14:creationId xmlns:p14="http://schemas.microsoft.com/office/powerpoint/2010/main" val="34504726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0600" y="514350"/>
            <a:ext cx="2746265" cy="369332"/>
          </a:xfrm>
          <a:prstGeom prst="rect">
            <a:avLst/>
          </a:prstGeom>
          <a:noFill/>
        </p:spPr>
        <p:txBody>
          <a:bodyPr wrap="none" rtlCol="0">
            <a:spAutoFit/>
          </a:bodyPr>
          <a:lstStyle/>
          <a:p>
            <a:r>
              <a:rPr lang="en-US" smtClean="0">
                <a:latin typeface="Montserrat" panose="00000500000000000000" pitchFamily="2" charset="0"/>
              </a:rPr>
              <a:t>XÂY DỰNG HỆ THỐNG</a:t>
            </a:r>
            <a:endParaRPr lang="en-US">
              <a:latin typeface="Montserrat" panose="00000500000000000000" pitchFamily="2" charset="0"/>
            </a:endParaRPr>
          </a:p>
        </p:txBody>
      </p:sp>
      <p:cxnSp>
        <p:nvCxnSpPr>
          <p:cNvPr id="6" name="Straight Connector 5"/>
          <p:cNvCxnSpPr/>
          <p:nvPr/>
        </p:nvCxnSpPr>
        <p:spPr>
          <a:xfrm>
            <a:off x="1076325" y="971550"/>
            <a:ext cx="428625" cy="0"/>
          </a:xfrm>
          <a:prstGeom prst="line">
            <a:avLst/>
          </a:prstGeom>
          <a:ln w="50800">
            <a:solidFill>
              <a:srgbClr val="029486"/>
            </a:solidFill>
          </a:ln>
        </p:spPr>
        <p:style>
          <a:lnRef idx="1">
            <a:schemeClr val="accent1"/>
          </a:lnRef>
          <a:fillRef idx="0">
            <a:schemeClr val="accent1"/>
          </a:fillRef>
          <a:effectRef idx="0">
            <a:schemeClr val="accent1"/>
          </a:effectRef>
          <a:fontRef idx="minor">
            <a:schemeClr val="tx1"/>
          </a:fontRef>
        </p:style>
      </p:cxnSp>
      <p:sp>
        <p:nvSpPr>
          <p:cNvPr id="13" name="Freeform 5"/>
          <p:cNvSpPr>
            <a:spLocks/>
          </p:cNvSpPr>
          <p:nvPr/>
        </p:nvSpPr>
        <p:spPr bwMode="auto">
          <a:xfrm>
            <a:off x="1076325" y="4370545"/>
            <a:ext cx="140595" cy="161897"/>
          </a:xfrm>
          <a:custGeom>
            <a:avLst/>
            <a:gdLst>
              <a:gd name="T0" fmla="*/ 0 w 198"/>
              <a:gd name="T1" fmla="*/ 0 h 228"/>
              <a:gd name="T2" fmla="*/ 0 w 198"/>
              <a:gd name="T3" fmla="*/ 228 h 228"/>
              <a:gd name="T4" fmla="*/ 198 w 198"/>
              <a:gd name="T5" fmla="*/ 114 h 228"/>
              <a:gd name="T6" fmla="*/ 0 w 198"/>
              <a:gd name="T7" fmla="*/ 0 h 228"/>
            </a:gdLst>
            <a:ahLst/>
            <a:cxnLst>
              <a:cxn ang="0">
                <a:pos x="T0" y="T1"/>
              </a:cxn>
              <a:cxn ang="0">
                <a:pos x="T2" y="T3"/>
              </a:cxn>
              <a:cxn ang="0">
                <a:pos x="T4" y="T5"/>
              </a:cxn>
              <a:cxn ang="0">
                <a:pos x="T6" y="T7"/>
              </a:cxn>
            </a:cxnLst>
            <a:rect l="0" t="0" r="r" b="b"/>
            <a:pathLst>
              <a:path w="198" h="228">
                <a:moveTo>
                  <a:pt x="0" y="0"/>
                </a:moveTo>
                <a:lnTo>
                  <a:pt x="0" y="228"/>
                </a:lnTo>
                <a:lnTo>
                  <a:pt x="198" y="114"/>
                </a:lnTo>
                <a:lnTo>
                  <a:pt x="0" y="0"/>
                </a:lnTo>
                <a:close/>
              </a:path>
            </a:pathLst>
          </a:custGeom>
          <a:solidFill>
            <a:srgbClr val="029486"/>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1216920" y="4257952"/>
            <a:ext cx="6978192" cy="369332"/>
          </a:xfrm>
          <a:prstGeom prst="rect">
            <a:avLst/>
          </a:prstGeom>
          <a:noFill/>
        </p:spPr>
        <p:txBody>
          <a:bodyPr wrap="none" rtlCol="0">
            <a:spAutoFit/>
          </a:bodyPr>
          <a:lstStyle/>
          <a:p>
            <a:r>
              <a:rPr lang="en-US" smtClean="0">
                <a:latin typeface="Montserrat" panose="00000500000000000000" pitchFamily="2" charset="0"/>
              </a:rPr>
              <a:t>Bước 3: Xây dựng các dịch vụ và ghép với giao diện Website</a:t>
            </a:r>
            <a:endParaRPr lang="en-US">
              <a:latin typeface="Montserrat" panose="00000500000000000000" pitchFamily="2"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758" y="4679430"/>
            <a:ext cx="7832543" cy="1802399"/>
          </a:xfrm>
          <a:prstGeom prst="rect">
            <a:avLst/>
          </a:prstGeom>
        </p:spPr>
      </p:pic>
      <p:sp>
        <p:nvSpPr>
          <p:cNvPr id="10" name="Freeform 5"/>
          <p:cNvSpPr>
            <a:spLocks/>
          </p:cNvSpPr>
          <p:nvPr/>
        </p:nvSpPr>
        <p:spPr bwMode="auto">
          <a:xfrm>
            <a:off x="1076325" y="2960762"/>
            <a:ext cx="140595" cy="161897"/>
          </a:xfrm>
          <a:custGeom>
            <a:avLst/>
            <a:gdLst>
              <a:gd name="T0" fmla="*/ 0 w 198"/>
              <a:gd name="T1" fmla="*/ 0 h 228"/>
              <a:gd name="T2" fmla="*/ 0 w 198"/>
              <a:gd name="T3" fmla="*/ 228 h 228"/>
              <a:gd name="T4" fmla="*/ 198 w 198"/>
              <a:gd name="T5" fmla="*/ 114 h 228"/>
              <a:gd name="T6" fmla="*/ 0 w 198"/>
              <a:gd name="T7" fmla="*/ 0 h 228"/>
            </a:gdLst>
            <a:ahLst/>
            <a:cxnLst>
              <a:cxn ang="0">
                <a:pos x="T0" y="T1"/>
              </a:cxn>
              <a:cxn ang="0">
                <a:pos x="T2" y="T3"/>
              </a:cxn>
              <a:cxn ang="0">
                <a:pos x="T4" y="T5"/>
              </a:cxn>
              <a:cxn ang="0">
                <a:pos x="T6" y="T7"/>
              </a:cxn>
            </a:cxnLst>
            <a:rect l="0" t="0" r="r" b="b"/>
            <a:pathLst>
              <a:path w="198" h="228">
                <a:moveTo>
                  <a:pt x="0" y="0"/>
                </a:moveTo>
                <a:lnTo>
                  <a:pt x="0" y="228"/>
                </a:lnTo>
                <a:lnTo>
                  <a:pt x="198" y="114"/>
                </a:lnTo>
                <a:lnTo>
                  <a:pt x="0" y="0"/>
                </a:lnTo>
                <a:close/>
              </a:path>
            </a:pathLst>
          </a:custGeom>
          <a:solidFill>
            <a:srgbClr val="029486"/>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1216920" y="2848169"/>
            <a:ext cx="9852377" cy="369332"/>
          </a:xfrm>
          <a:prstGeom prst="rect">
            <a:avLst/>
          </a:prstGeom>
          <a:noFill/>
        </p:spPr>
        <p:txBody>
          <a:bodyPr wrap="none" rtlCol="0">
            <a:spAutoFit/>
          </a:bodyPr>
          <a:lstStyle/>
          <a:p>
            <a:r>
              <a:rPr lang="en-US" smtClean="0">
                <a:latin typeface="Montserrat" panose="00000500000000000000" pitchFamily="2" charset="0"/>
              </a:rPr>
              <a:t>Bước 2: Crawler dữ liệu câu hỏi từ các trang hỏi đáp toán học cho mục đích tìm kiếm</a:t>
            </a:r>
            <a:endParaRPr lang="en-US">
              <a:latin typeface="Montserrat" panose="00000500000000000000" pitchFamily="2" charset="0"/>
            </a:endParaRPr>
          </a:p>
        </p:txBody>
      </p:sp>
      <p:sp>
        <p:nvSpPr>
          <p:cNvPr id="12" name="Freeform 5"/>
          <p:cNvSpPr>
            <a:spLocks/>
          </p:cNvSpPr>
          <p:nvPr/>
        </p:nvSpPr>
        <p:spPr bwMode="auto">
          <a:xfrm>
            <a:off x="1076325" y="1349740"/>
            <a:ext cx="140595" cy="161897"/>
          </a:xfrm>
          <a:custGeom>
            <a:avLst/>
            <a:gdLst>
              <a:gd name="T0" fmla="*/ 0 w 198"/>
              <a:gd name="T1" fmla="*/ 0 h 228"/>
              <a:gd name="T2" fmla="*/ 0 w 198"/>
              <a:gd name="T3" fmla="*/ 228 h 228"/>
              <a:gd name="T4" fmla="*/ 198 w 198"/>
              <a:gd name="T5" fmla="*/ 114 h 228"/>
              <a:gd name="T6" fmla="*/ 0 w 198"/>
              <a:gd name="T7" fmla="*/ 0 h 228"/>
            </a:gdLst>
            <a:ahLst/>
            <a:cxnLst>
              <a:cxn ang="0">
                <a:pos x="T0" y="T1"/>
              </a:cxn>
              <a:cxn ang="0">
                <a:pos x="T2" y="T3"/>
              </a:cxn>
              <a:cxn ang="0">
                <a:pos x="T4" y="T5"/>
              </a:cxn>
              <a:cxn ang="0">
                <a:pos x="T6" y="T7"/>
              </a:cxn>
            </a:cxnLst>
            <a:rect l="0" t="0" r="r" b="b"/>
            <a:pathLst>
              <a:path w="198" h="228">
                <a:moveTo>
                  <a:pt x="0" y="0"/>
                </a:moveTo>
                <a:lnTo>
                  <a:pt x="0" y="228"/>
                </a:lnTo>
                <a:lnTo>
                  <a:pt x="198" y="114"/>
                </a:lnTo>
                <a:lnTo>
                  <a:pt x="0" y="0"/>
                </a:lnTo>
                <a:close/>
              </a:path>
            </a:pathLst>
          </a:custGeom>
          <a:solidFill>
            <a:srgbClr val="029486"/>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TextBox 13"/>
          <p:cNvSpPr txBox="1"/>
          <p:nvPr/>
        </p:nvSpPr>
        <p:spPr>
          <a:xfrm>
            <a:off x="1216920" y="1237147"/>
            <a:ext cx="9164688" cy="369332"/>
          </a:xfrm>
          <a:prstGeom prst="rect">
            <a:avLst/>
          </a:prstGeom>
          <a:noFill/>
        </p:spPr>
        <p:txBody>
          <a:bodyPr wrap="none" rtlCol="0">
            <a:spAutoFit/>
          </a:bodyPr>
          <a:lstStyle/>
          <a:p>
            <a:r>
              <a:rPr lang="en-US" smtClean="0">
                <a:latin typeface="Montserrat" panose="00000500000000000000" pitchFamily="2" charset="0"/>
              </a:rPr>
              <a:t>Bước 1: Tìm hiểu và cài đặt các dịch vụ Database online, Elasticsearch online.</a:t>
            </a:r>
            <a:endParaRPr lang="en-US">
              <a:latin typeface="Montserrat" panose="00000500000000000000" pitchFamily="2"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454" y="1683686"/>
            <a:ext cx="1299313" cy="71825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0683" y="1667833"/>
            <a:ext cx="1414469" cy="764341"/>
          </a:xfrm>
          <a:prstGeom prst="rect">
            <a:avLst/>
          </a:prstGeom>
        </p:spPr>
      </p:pic>
      <p:pic>
        <p:nvPicPr>
          <p:cNvPr id="1026" name="Picture 2" descr="https://olm.vn/media/templates/olm/olm-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7454" y="3241237"/>
            <a:ext cx="1143000" cy="5715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stretch>
            <a:fillRect/>
          </a:stretch>
        </p:blipFill>
        <p:spPr>
          <a:xfrm>
            <a:off x="2903050" y="3331724"/>
            <a:ext cx="1847850" cy="390525"/>
          </a:xfrm>
          <a:prstGeom prst="rect">
            <a:avLst/>
          </a:prstGeom>
        </p:spPr>
      </p:pic>
    </p:spTree>
    <p:extLst>
      <p:ext uri="{BB962C8B-B14F-4D97-AF65-F5344CB8AC3E}">
        <p14:creationId xmlns:p14="http://schemas.microsoft.com/office/powerpoint/2010/main" val="2997737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0600" y="514350"/>
            <a:ext cx="2545890" cy="369332"/>
          </a:xfrm>
          <a:prstGeom prst="rect">
            <a:avLst/>
          </a:prstGeom>
          <a:noFill/>
        </p:spPr>
        <p:txBody>
          <a:bodyPr wrap="none" rtlCol="0">
            <a:spAutoFit/>
          </a:bodyPr>
          <a:lstStyle/>
          <a:p>
            <a:r>
              <a:rPr lang="en-US" smtClean="0">
                <a:latin typeface="Montserrat" panose="00000500000000000000" pitchFamily="2" charset="0"/>
              </a:rPr>
              <a:t>KẾT QUẢ ĐẠT ĐƯỢC</a:t>
            </a:r>
            <a:endParaRPr lang="en-US">
              <a:latin typeface="Montserrat" panose="00000500000000000000" pitchFamily="2" charset="0"/>
            </a:endParaRPr>
          </a:p>
        </p:txBody>
      </p:sp>
      <p:cxnSp>
        <p:nvCxnSpPr>
          <p:cNvPr id="6" name="Straight Connector 5"/>
          <p:cNvCxnSpPr/>
          <p:nvPr/>
        </p:nvCxnSpPr>
        <p:spPr>
          <a:xfrm>
            <a:off x="1076325" y="971550"/>
            <a:ext cx="428625" cy="0"/>
          </a:xfrm>
          <a:prstGeom prst="line">
            <a:avLst/>
          </a:prstGeom>
          <a:ln w="50800">
            <a:solidFill>
              <a:srgbClr val="029486"/>
            </a:solidFill>
          </a:ln>
        </p:spPr>
        <p:style>
          <a:lnRef idx="1">
            <a:schemeClr val="accent1"/>
          </a:lnRef>
          <a:fillRef idx="0">
            <a:schemeClr val="accent1"/>
          </a:fillRef>
          <a:effectRef idx="0">
            <a:schemeClr val="accent1"/>
          </a:effectRef>
          <a:fontRef idx="minor">
            <a:schemeClr val="tx1"/>
          </a:fontRef>
        </p:style>
      </p:cxnSp>
      <p:sp>
        <p:nvSpPr>
          <p:cNvPr id="13" name="Freeform 5"/>
          <p:cNvSpPr>
            <a:spLocks/>
          </p:cNvSpPr>
          <p:nvPr/>
        </p:nvSpPr>
        <p:spPr bwMode="auto">
          <a:xfrm>
            <a:off x="1108280" y="1376951"/>
            <a:ext cx="140595" cy="161897"/>
          </a:xfrm>
          <a:custGeom>
            <a:avLst/>
            <a:gdLst>
              <a:gd name="T0" fmla="*/ 0 w 198"/>
              <a:gd name="T1" fmla="*/ 0 h 228"/>
              <a:gd name="T2" fmla="*/ 0 w 198"/>
              <a:gd name="T3" fmla="*/ 228 h 228"/>
              <a:gd name="T4" fmla="*/ 198 w 198"/>
              <a:gd name="T5" fmla="*/ 114 h 228"/>
              <a:gd name="T6" fmla="*/ 0 w 198"/>
              <a:gd name="T7" fmla="*/ 0 h 228"/>
            </a:gdLst>
            <a:ahLst/>
            <a:cxnLst>
              <a:cxn ang="0">
                <a:pos x="T0" y="T1"/>
              </a:cxn>
              <a:cxn ang="0">
                <a:pos x="T2" y="T3"/>
              </a:cxn>
              <a:cxn ang="0">
                <a:pos x="T4" y="T5"/>
              </a:cxn>
              <a:cxn ang="0">
                <a:pos x="T6" y="T7"/>
              </a:cxn>
            </a:cxnLst>
            <a:rect l="0" t="0" r="r" b="b"/>
            <a:pathLst>
              <a:path w="198" h="228">
                <a:moveTo>
                  <a:pt x="0" y="0"/>
                </a:moveTo>
                <a:lnTo>
                  <a:pt x="0" y="228"/>
                </a:lnTo>
                <a:lnTo>
                  <a:pt x="198" y="114"/>
                </a:lnTo>
                <a:lnTo>
                  <a:pt x="0" y="0"/>
                </a:lnTo>
                <a:close/>
              </a:path>
            </a:pathLst>
          </a:custGeom>
          <a:solidFill>
            <a:srgbClr val="029486"/>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1248875" y="1264358"/>
            <a:ext cx="990977" cy="369332"/>
          </a:xfrm>
          <a:prstGeom prst="rect">
            <a:avLst/>
          </a:prstGeom>
          <a:noFill/>
        </p:spPr>
        <p:txBody>
          <a:bodyPr wrap="none" rtlCol="0">
            <a:spAutoFit/>
          </a:bodyPr>
          <a:lstStyle/>
          <a:p>
            <a:r>
              <a:rPr lang="en-US" smtClean="0">
                <a:latin typeface="Montserrat" panose="00000500000000000000" pitchFamily="2" charset="0"/>
              </a:rPr>
              <a:t>Dữ liệu</a:t>
            </a:r>
            <a:endParaRPr lang="en-US">
              <a:latin typeface="Montserrat" panose="00000500000000000000" pitchFamily="2" charset="0"/>
            </a:endParaRPr>
          </a:p>
        </p:txBody>
      </p:sp>
      <p:grpSp>
        <p:nvGrpSpPr>
          <p:cNvPr id="2" name="Group 1"/>
          <p:cNvGrpSpPr/>
          <p:nvPr/>
        </p:nvGrpSpPr>
        <p:grpSpPr>
          <a:xfrm>
            <a:off x="1290637" y="1657951"/>
            <a:ext cx="9432544" cy="369332"/>
            <a:chOff x="1412341" y="3025723"/>
            <a:chExt cx="9432544" cy="369332"/>
          </a:xfrm>
        </p:grpSpPr>
        <p:sp>
          <p:nvSpPr>
            <p:cNvPr id="14" name="TextBox 13"/>
            <p:cNvSpPr txBox="1"/>
            <p:nvPr/>
          </p:nvSpPr>
          <p:spPr>
            <a:xfrm>
              <a:off x="1502875" y="3025723"/>
              <a:ext cx="9342010" cy="369332"/>
            </a:xfrm>
            <a:prstGeom prst="rect">
              <a:avLst/>
            </a:prstGeom>
            <a:noFill/>
          </p:spPr>
          <p:txBody>
            <a:bodyPr wrap="square" rtlCol="0">
              <a:spAutoFit/>
            </a:bodyPr>
            <a:lstStyle/>
            <a:p>
              <a:pPr algn="just"/>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Thu thập được hợp </a:t>
              </a:r>
              <a:r>
                <a:rPr lang="en-US" i="1"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&gt; 78.000 </a:t>
              </a:r>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câu hỏi toán học</a:t>
              </a:r>
              <a:endParaRPr lang="en-US">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22" name="Oval 21"/>
            <p:cNvSpPr/>
            <p:nvPr/>
          </p:nvSpPr>
          <p:spPr>
            <a:xfrm>
              <a:off x="1412341" y="3159788"/>
              <a:ext cx="90534" cy="90534"/>
            </a:xfrm>
            <a:prstGeom prst="ellipse">
              <a:avLst/>
            </a:prstGeom>
            <a:solidFill>
              <a:srgbClr val="029486"/>
            </a:solidFill>
            <a:ln>
              <a:solidFill>
                <a:srgbClr val="03B9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239852" y="3124146"/>
            <a:ext cx="5485664" cy="369332"/>
            <a:chOff x="1890496" y="3723808"/>
            <a:chExt cx="5485664" cy="369332"/>
          </a:xfrm>
        </p:grpSpPr>
        <p:sp>
          <p:nvSpPr>
            <p:cNvPr id="17" name="TextBox 16"/>
            <p:cNvSpPr txBox="1"/>
            <p:nvPr/>
          </p:nvSpPr>
          <p:spPr>
            <a:xfrm>
              <a:off x="1981030" y="3723808"/>
              <a:ext cx="5395130" cy="369332"/>
            </a:xfrm>
            <a:prstGeom prst="rect">
              <a:avLst/>
            </a:prstGeom>
            <a:noFill/>
          </p:spPr>
          <p:txBody>
            <a:bodyPr wrap="square" rtlCol="0">
              <a:spAutoFit/>
            </a:bodyPr>
            <a:lstStyle/>
            <a:p>
              <a:pPr algn="just"/>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Tìm kiếm câu hỏi và gợi ý chuyên gia theo từ khóa</a:t>
              </a:r>
              <a:endParaRPr lang="en-US">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23" name="Oval 22"/>
            <p:cNvSpPr/>
            <p:nvPr/>
          </p:nvSpPr>
          <p:spPr>
            <a:xfrm>
              <a:off x="1890496" y="3852380"/>
              <a:ext cx="90534" cy="90534"/>
            </a:xfrm>
            <a:prstGeom prst="ellipse">
              <a:avLst/>
            </a:prstGeom>
            <a:solidFill>
              <a:srgbClr val="029486"/>
            </a:solidFill>
            <a:ln>
              <a:solidFill>
                <a:srgbClr val="03B9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1290636" y="2685794"/>
            <a:ext cx="10463213" cy="646331"/>
          </a:xfrm>
          <a:prstGeom prst="rect">
            <a:avLst/>
          </a:prstGeom>
          <a:noFill/>
        </p:spPr>
        <p:txBody>
          <a:bodyPr wrap="square" rtlCol="0">
            <a:spAutoFit/>
          </a:bodyPr>
          <a:lstStyle/>
          <a:p>
            <a:pPr algn="just"/>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Đã xây dựng và triển khai hệ thống hỏi đáp có giao diện Website (mathover.com) với các tính năng chính:</a:t>
            </a:r>
            <a:endParaRPr lang="en-US">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19" name="Freeform 5"/>
          <p:cNvSpPr>
            <a:spLocks/>
          </p:cNvSpPr>
          <p:nvPr/>
        </p:nvSpPr>
        <p:spPr bwMode="auto">
          <a:xfrm>
            <a:off x="1108280" y="2404794"/>
            <a:ext cx="140595" cy="161897"/>
          </a:xfrm>
          <a:custGeom>
            <a:avLst/>
            <a:gdLst>
              <a:gd name="T0" fmla="*/ 0 w 198"/>
              <a:gd name="T1" fmla="*/ 0 h 228"/>
              <a:gd name="T2" fmla="*/ 0 w 198"/>
              <a:gd name="T3" fmla="*/ 228 h 228"/>
              <a:gd name="T4" fmla="*/ 198 w 198"/>
              <a:gd name="T5" fmla="*/ 114 h 228"/>
              <a:gd name="T6" fmla="*/ 0 w 198"/>
              <a:gd name="T7" fmla="*/ 0 h 228"/>
            </a:gdLst>
            <a:ahLst/>
            <a:cxnLst>
              <a:cxn ang="0">
                <a:pos x="T0" y="T1"/>
              </a:cxn>
              <a:cxn ang="0">
                <a:pos x="T2" y="T3"/>
              </a:cxn>
              <a:cxn ang="0">
                <a:pos x="T4" y="T5"/>
              </a:cxn>
              <a:cxn ang="0">
                <a:pos x="T6" y="T7"/>
              </a:cxn>
            </a:cxnLst>
            <a:rect l="0" t="0" r="r" b="b"/>
            <a:pathLst>
              <a:path w="198" h="228">
                <a:moveTo>
                  <a:pt x="0" y="0"/>
                </a:moveTo>
                <a:lnTo>
                  <a:pt x="0" y="228"/>
                </a:lnTo>
                <a:lnTo>
                  <a:pt x="198" y="114"/>
                </a:lnTo>
                <a:lnTo>
                  <a:pt x="0" y="0"/>
                </a:lnTo>
                <a:close/>
              </a:path>
            </a:pathLst>
          </a:custGeom>
          <a:solidFill>
            <a:srgbClr val="029486"/>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TextBox 19"/>
          <p:cNvSpPr txBox="1"/>
          <p:nvPr/>
        </p:nvSpPr>
        <p:spPr>
          <a:xfrm>
            <a:off x="1248875" y="2292201"/>
            <a:ext cx="1710725" cy="369332"/>
          </a:xfrm>
          <a:prstGeom prst="rect">
            <a:avLst/>
          </a:prstGeom>
          <a:noFill/>
        </p:spPr>
        <p:txBody>
          <a:bodyPr wrap="none" rtlCol="0">
            <a:spAutoFit/>
          </a:bodyPr>
          <a:lstStyle/>
          <a:p>
            <a:r>
              <a:rPr lang="en-US" smtClean="0">
                <a:latin typeface="Montserrat" panose="00000500000000000000" pitchFamily="2" charset="0"/>
              </a:rPr>
              <a:t>Chương trình</a:t>
            </a:r>
            <a:endParaRPr lang="en-US">
              <a:latin typeface="Montserrat" panose="00000500000000000000" pitchFamily="2" charset="0"/>
            </a:endParaRPr>
          </a:p>
        </p:txBody>
      </p:sp>
      <p:grpSp>
        <p:nvGrpSpPr>
          <p:cNvPr id="7" name="Group 6"/>
          <p:cNvGrpSpPr/>
          <p:nvPr/>
        </p:nvGrpSpPr>
        <p:grpSpPr>
          <a:xfrm>
            <a:off x="2239852" y="3568283"/>
            <a:ext cx="5485664" cy="369332"/>
            <a:chOff x="1890496" y="4167945"/>
            <a:chExt cx="5485664" cy="369332"/>
          </a:xfrm>
        </p:grpSpPr>
        <p:sp>
          <p:nvSpPr>
            <p:cNvPr id="21" name="TextBox 20"/>
            <p:cNvSpPr txBox="1"/>
            <p:nvPr/>
          </p:nvSpPr>
          <p:spPr>
            <a:xfrm>
              <a:off x="1981030" y="4167945"/>
              <a:ext cx="5395130" cy="369332"/>
            </a:xfrm>
            <a:prstGeom prst="rect">
              <a:avLst/>
            </a:prstGeom>
            <a:noFill/>
          </p:spPr>
          <p:txBody>
            <a:bodyPr wrap="square" rtlCol="0">
              <a:spAutoFit/>
            </a:bodyPr>
            <a:lstStyle/>
            <a:p>
              <a:pPr algn="just"/>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Đăng kí và xác nhận chuyên gia</a:t>
              </a:r>
              <a:endParaRPr lang="en-US">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24" name="Oval 23"/>
            <p:cNvSpPr/>
            <p:nvPr/>
          </p:nvSpPr>
          <p:spPr>
            <a:xfrm>
              <a:off x="1890496" y="4296517"/>
              <a:ext cx="90534" cy="90534"/>
            </a:xfrm>
            <a:prstGeom prst="ellipse">
              <a:avLst/>
            </a:prstGeom>
            <a:solidFill>
              <a:srgbClr val="029486"/>
            </a:solidFill>
            <a:ln>
              <a:solidFill>
                <a:srgbClr val="03B9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239852" y="3978720"/>
            <a:ext cx="5485664" cy="369332"/>
            <a:chOff x="1890496" y="4578382"/>
            <a:chExt cx="5485664" cy="369332"/>
          </a:xfrm>
        </p:grpSpPr>
        <p:sp>
          <p:nvSpPr>
            <p:cNvPr id="25" name="TextBox 24"/>
            <p:cNvSpPr txBox="1"/>
            <p:nvPr/>
          </p:nvSpPr>
          <p:spPr>
            <a:xfrm>
              <a:off x="1981030" y="4578382"/>
              <a:ext cx="5395130" cy="369332"/>
            </a:xfrm>
            <a:prstGeom prst="rect">
              <a:avLst/>
            </a:prstGeom>
            <a:noFill/>
          </p:spPr>
          <p:txBody>
            <a:bodyPr wrap="square" rtlCol="0">
              <a:spAutoFit/>
            </a:bodyPr>
            <a:lstStyle/>
            <a:p>
              <a:pPr algn="just"/>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Hỏi đáp miễn phí(giống math.stackexchange.com)</a:t>
              </a:r>
              <a:endParaRPr lang="en-US">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26" name="Oval 25"/>
            <p:cNvSpPr/>
            <p:nvPr/>
          </p:nvSpPr>
          <p:spPr>
            <a:xfrm>
              <a:off x="1890496" y="4688230"/>
              <a:ext cx="90534" cy="90534"/>
            </a:xfrm>
            <a:prstGeom prst="ellipse">
              <a:avLst/>
            </a:prstGeom>
            <a:solidFill>
              <a:srgbClr val="029486"/>
            </a:solidFill>
            <a:ln>
              <a:solidFill>
                <a:srgbClr val="03B9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2239852" y="4494150"/>
            <a:ext cx="5485664" cy="369332"/>
            <a:chOff x="1890496" y="5430688"/>
            <a:chExt cx="5485664" cy="369332"/>
          </a:xfrm>
        </p:grpSpPr>
        <p:sp>
          <p:nvSpPr>
            <p:cNvPr id="27" name="TextBox 26"/>
            <p:cNvSpPr txBox="1"/>
            <p:nvPr/>
          </p:nvSpPr>
          <p:spPr>
            <a:xfrm>
              <a:off x="1981030" y="5430688"/>
              <a:ext cx="5395130" cy="369332"/>
            </a:xfrm>
            <a:prstGeom prst="rect">
              <a:avLst/>
            </a:prstGeom>
            <a:noFill/>
          </p:spPr>
          <p:txBody>
            <a:bodyPr wrap="square" rtlCol="0">
              <a:spAutoFit/>
            </a:bodyPr>
            <a:lstStyle/>
            <a:p>
              <a:pPr algn="just"/>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Hỏi đáp thu phí:</a:t>
              </a:r>
              <a:endParaRPr lang="en-US">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28" name="Oval 27"/>
            <p:cNvSpPr/>
            <p:nvPr/>
          </p:nvSpPr>
          <p:spPr>
            <a:xfrm>
              <a:off x="1890496" y="5559260"/>
              <a:ext cx="90534" cy="90534"/>
            </a:xfrm>
            <a:prstGeom prst="ellipse">
              <a:avLst/>
            </a:prstGeom>
            <a:solidFill>
              <a:srgbClr val="029486"/>
            </a:solidFill>
            <a:ln>
              <a:solidFill>
                <a:srgbClr val="03B9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2672932" y="5009580"/>
            <a:ext cx="5395130" cy="369332"/>
          </a:xfrm>
          <a:prstGeom prst="rect">
            <a:avLst/>
          </a:prstGeom>
          <a:noFill/>
        </p:spPr>
        <p:txBody>
          <a:bodyPr wrap="square" rtlCol="0">
            <a:spAutoFit/>
          </a:bodyPr>
          <a:lstStyle/>
          <a:p>
            <a:pPr algn="just"/>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Hỏi đáp trực tiếp 1 vs 1 theo giờ</a:t>
            </a:r>
            <a:endParaRPr lang="en-US">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30" name="Oval 29"/>
          <p:cNvSpPr/>
          <p:nvPr/>
        </p:nvSpPr>
        <p:spPr>
          <a:xfrm>
            <a:off x="2582398" y="5138152"/>
            <a:ext cx="90534" cy="90534"/>
          </a:xfrm>
          <a:prstGeom prst="ellipse">
            <a:avLst/>
          </a:prstGeom>
          <a:solidFill>
            <a:srgbClr val="029486"/>
          </a:solidFill>
          <a:ln>
            <a:solidFill>
              <a:srgbClr val="03B9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2672932" y="5425473"/>
            <a:ext cx="5395130" cy="369332"/>
          </a:xfrm>
          <a:prstGeom prst="rect">
            <a:avLst/>
          </a:prstGeom>
          <a:noFill/>
        </p:spPr>
        <p:txBody>
          <a:bodyPr wrap="square" rtlCol="0">
            <a:spAutoFit/>
          </a:bodyPr>
          <a:lstStyle/>
          <a:p>
            <a:pPr algn="just"/>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Hỏi đáp nhanh trong 15 phút với nhiều chuyên gia</a:t>
            </a:r>
            <a:endParaRPr lang="en-US">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32" name="Oval 31"/>
          <p:cNvSpPr/>
          <p:nvPr/>
        </p:nvSpPr>
        <p:spPr>
          <a:xfrm>
            <a:off x="2582398" y="5564872"/>
            <a:ext cx="90534" cy="90534"/>
          </a:xfrm>
          <a:prstGeom prst="ellipse">
            <a:avLst/>
          </a:prstGeom>
          <a:solidFill>
            <a:srgbClr val="029486"/>
          </a:solidFill>
          <a:ln>
            <a:solidFill>
              <a:srgbClr val="03B9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502874" y="6003658"/>
            <a:ext cx="9782267" cy="369332"/>
          </a:xfrm>
          <a:prstGeom prst="rect">
            <a:avLst/>
          </a:prstGeom>
          <a:noFill/>
        </p:spPr>
        <p:txBody>
          <a:bodyPr wrap="square" rtlCol="0">
            <a:spAutoFit/>
          </a:bodyPr>
          <a:lstStyle/>
          <a:p>
            <a:pPr algn="just"/>
            <a:r>
              <a:rPr lang="en-US" smtClean="0">
                <a:solidFill>
                  <a:srgbClr val="F3700D"/>
                </a:solidFill>
                <a:latin typeface="Roboto" panose="02000000000000000000" pitchFamily="2" charset="0"/>
                <a:ea typeface="Roboto" panose="02000000000000000000" pitchFamily="2" charset="0"/>
                <a:cs typeface="Roboto" panose="02000000000000000000" pitchFamily="2" charset="0"/>
              </a:rPr>
              <a:t>Sau đây là phần demo các tính năng kể trên.</a:t>
            </a:r>
            <a:endParaRPr lang="en-US">
              <a:solidFill>
                <a:srgbClr val="F3700D"/>
              </a:solidFill>
              <a:latin typeface="Roboto" panose="02000000000000000000" pitchFamily="2" charset="0"/>
              <a:ea typeface="Roboto" panose="02000000000000000000" pitchFamily="2" charset="0"/>
              <a:cs typeface="Roboto" panose="02000000000000000000" pitchFamily="2" charset="0"/>
            </a:endParaRPr>
          </a:p>
        </p:txBody>
      </p:sp>
      <p:cxnSp>
        <p:nvCxnSpPr>
          <p:cNvPr id="34" name="Straight Arrow Connector 33"/>
          <p:cNvCxnSpPr/>
          <p:nvPr/>
        </p:nvCxnSpPr>
        <p:spPr>
          <a:xfrm>
            <a:off x="1143000" y="6204471"/>
            <a:ext cx="304800" cy="0"/>
          </a:xfrm>
          <a:prstGeom prst="straightConnector1">
            <a:avLst/>
          </a:prstGeom>
          <a:ln w="41275">
            <a:solidFill>
              <a:srgbClr val="F3700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6924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1999" cy="6858000"/>
          </a:xfrm>
          <a:prstGeom prst="rect">
            <a:avLst/>
          </a:prstGeom>
          <a:solidFill>
            <a:srgbClr val="0294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4883208" y="3069227"/>
            <a:ext cx="2443298" cy="736963"/>
            <a:chOff x="4902291" y="3041287"/>
            <a:chExt cx="2443298" cy="736963"/>
          </a:xfrm>
        </p:grpSpPr>
        <p:sp>
          <p:nvSpPr>
            <p:cNvPr id="4" name="TextBox 3"/>
            <p:cNvSpPr txBox="1"/>
            <p:nvPr/>
          </p:nvSpPr>
          <p:spPr>
            <a:xfrm>
              <a:off x="4902291" y="3041287"/>
              <a:ext cx="2443298" cy="523220"/>
            </a:xfrm>
            <a:prstGeom prst="rect">
              <a:avLst/>
            </a:prstGeom>
            <a:noFill/>
          </p:spPr>
          <p:txBody>
            <a:bodyPr wrap="none" rtlCol="0">
              <a:spAutoFit/>
            </a:bodyPr>
            <a:lstStyle/>
            <a:p>
              <a:r>
                <a:rPr lang="en-US" sz="2800" smtClean="0">
                  <a:solidFill>
                    <a:schemeClr val="bg1"/>
                  </a:solidFill>
                  <a:latin typeface="Montserrat" panose="00000500000000000000" pitchFamily="2" charset="0"/>
                </a:rPr>
                <a:t>XIN CÁM ƠN</a:t>
              </a:r>
              <a:endParaRPr lang="en-US" sz="2800">
                <a:solidFill>
                  <a:schemeClr val="bg1"/>
                </a:solidFill>
                <a:latin typeface="Montserrat" panose="00000500000000000000" pitchFamily="2" charset="0"/>
              </a:endParaRPr>
            </a:p>
          </p:txBody>
        </p:sp>
        <p:cxnSp>
          <p:nvCxnSpPr>
            <p:cNvPr id="5" name="Straight Connector 4"/>
            <p:cNvCxnSpPr/>
            <p:nvPr/>
          </p:nvCxnSpPr>
          <p:spPr>
            <a:xfrm>
              <a:off x="5419725" y="3778250"/>
              <a:ext cx="1408430"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655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8" name="Rectangle 77"/>
          <p:cNvSpPr>
            <a:spLocks noChangeArrowheads="1"/>
          </p:cNvSpPr>
          <p:nvPr/>
        </p:nvSpPr>
        <p:spPr bwMode="auto">
          <a:xfrm>
            <a:off x="26988" y="1588"/>
            <a:ext cx="12071350" cy="1207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608"/>
          <p:cNvSpPr>
            <a:spLocks/>
          </p:cNvSpPr>
          <p:nvPr/>
        </p:nvSpPr>
        <p:spPr bwMode="auto">
          <a:xfrm>
            <a:off x="6349049" y="1508352"/>
            <a:ext cx="4867592" cy="1017588"/>
          </a:xfrm>
          <a:custGeom>
            <a:avLst/>
            <a:gdLst>
              <a:gd name="T0" fmla="*/ 1618 w 1915"/>
              <a:gd name="T1" fmla="*/ 641 h 641"/>
              <a:gd name="T2" fmla="*/ 0 w 1915"/>
              <a:gd name="T3" fmla="*/ 641 h 641"/>
              <a:gd name="T4" fmla="*/ 0 w 1915"/>
              <a:gd name="T5" fmla="*/ 0 h 641"/>
              <a:gd name="T6" fmla="*/ 1618 w 1915"/>
              <a:gd name="T7" fmla="*/ 0 h 641"/>
              <a:gd name="T8" fmla="*/ 1915 w 1915"/>
              <a:gd name="T9" fmla="*/ 322 h 641"/>
              <a:gd name="T10" fmla="*/ 1618 w 1915"/>
              <a:gd name="T11" fmla="*/ 641 h 641"/>
            </a:gdLst>
            <a:ahLst/>
            <a:cxnLst>
              <a:cxn ang="0">
                <a:pos x="T0" y="T1"/>
              </a:cxn>
              <a:cxn ang="0">
                <a:pos x="T2" y="T3"/>
              </a:cxn>
              <a:cxn ang="0">
                <a:pos x="T4" y="T5"/>
              </a:cxn>
              <a:cxn ang="0">
                <a:pos x="T6" y="T7"/>
              </a:cxn>
              <a:cxn ang="0">
                <a:pos x="T8" y="T9"/>
              </a:cxn>
              <a:cxn ang="0">
                <a:pos x="T10" y="T11"/>
              </a:cxn>
            </a:cxnLst>
            <a:rect l="0" t="0" r="r" b="b"/>
            <a:pathLst>
              <a:path w="1915" h="641">
                <a:moveTo>
                  <a:pt x="1618" y="641"/>
                </a:moveTo>
                <a:lnTo>
                  <a:pt x="0" y="641"/>
                </a:lnTo>
                <a:lnTo>
                  <a:pt x="0" y="0"/>
                </a:lnTo>
                <a:lnTo>
                  <a:pt x="1618" y="0"/>
                </a:lnTo>
                <a:lnTo>
                  <a:pt x="1915" y="322"/>
                </a:lnTo>
                <a:lnTo>
                  <a:pt x="1618" y="641"/>
                </a:lnTo>
                <a:close/>
              </a:path>
            </a:pathLst>
          </a:custGeom>
          <a:solidFill>
            <a:srgbClr val="015F56"/>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610"/>
          <p:cNvSpPr>
            <a:spLocks/>
          </p:cNvSpPr>
          <p:nvPr/>
        </p:nvSpPr>
        <p:spPr bwMode="auto">
          <a:xfrm>
            <a:off x="3782062" y="1508352"/>
            <a:ext cx="4233655" cy="1017588"/>
          </a:xfrm>
          <a:custGeom>
            <a:avLst/>
            <a:gdLst>
              <a:gd name="T0" fmla="*/ 1620 w 1915"/>
              <a:gd name="T1" fmla="*/ 641 h 641"/>
              <a:gd name="T2" fmla="*/ 0 w 1915"/>
              <a:gd name="T3" fmla="*/ 641 h 641"/>
              <a:gd name="T4" fmla="*/ 0 w 1915"/>
              <a:gd name="T5" fmla="*/ 0 h 641"/>
              <a:gd name="T6" fmla="*/ 1620 w 1915"/>
              <a:gd name="T7" fmla="*/ 0 h 641"/>
              <a:gd name="T8" fmla="*/ 1915 w 1915"/>
              <a:gd name="T9" fmla="*/ 322 h 641"/>
              <a:gd name="T10" fmla="*/ 1620 w 1915"/>
              <a:gd name="T11" fmla="*/ 641 h 641"/>
            </a:gdLst>
            <a:ahLst/>
            <a:cxnLst>
              <a:cxn ang="0">
                <a:pos x="T0" y="T1"/>
              </a:cxn>
              <a:cxn ang="0">
                <a:pos x="T2" y="T3"/>
              </a:cxn>
              <a:cxn ang="0">
                <a:pos x="T4" y="T5"/>
              </a:cxn>
              <a:cxn ang="0">
                <a:pos x="T6" y="T7"/>
              </a:cxn>
              <a:cxn ang="0">
                <a:pos x="T8" y="T9"/>
              </a:cxn>
              <a:cxn ang="0">
                <a:pos x="T10" y="T11"/>
              </a:cxn>
            </a:cxnLst>
            <a:rect l="0" t="0" r="r" b="b"/>
            <a:pathLst>
              <a:path w="1915" h="641">
                <a:moveTo>
                  <a:pt x="1620" y="641"/>
                </a:moveTo>
                <a:lnTo>
                  <a:pt x="0" y="641"/>
                </a:lnTo>
                <a:lnTo>
                  <a:pt x="0" y="0"/>
                </a:lnTo>
                <a:lnTo>
                  <a:pt x="1620" y="0"/>
                </a:lnTo>
                <a:lnTo>
                  <a:pt x="1915" y="322"/>
                </a:lnTo>
                <a:lnTo>
                  <a:pt x="1620" y="641"/>
                </a:lnTo>
                <a:close/>
              </a:path>
            </a:pathLst>
          </a:custGeom>
          <a:solidFill>
            <a:srgbClr val="029486"/>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612"/>
          <p:cNvSpPr>
            <a:spLocks/>
          </p:cNvSpPr>
          <p:nvPr/>
        </p:nvSpPr>
        <p:spPr bwMode="auto">
          <a:xfrm>
            <a:off x="1192849" y="1508352"/>
            <a:ext cx="3657826" cy="1017588"/>
          </a:xfrm>
          <a:custGeom>
            <a:avLst/>
            <a:gdLst>
              <a:gd name="T0" fmla="*/ 1617 w 1915"/>
              <a:gd name="T1" fmla="*/ 641 h 641"/>
              <a:gd name="T2" fmla="*/ 0 w 1915"/>
              <a:gd name="T3" fmla="*/ 641 h 641"/>
              <a:gd name="T4" fmla="*/ 184 w 1915"/>
              <a:gd name="T5" fmla="*/ 322 h 641"/>
              <a:gd name="T6" fmla="*/ 0 w 1915"/>
              <a:gd name="T7" fmla="*/ 0 h 641"/>
              <a:gd name="T8" fmla="*/ 1617 w 1915"/>
              <a:gd name="T9" fmla="*/ 0 h 641"/>
              <a:gd name="T10" fmla="*/ 1915 w 1915"/>
              <a:gd name="T11" fmla="*/ 322 h 641"/>
              <a:gd name="T12" fmla="*/ 1617 w 1915"/>
              <a:gd name="T13" fmla="*/ 641 h 641"/>
            </a:gdLst>
            <a:ahLst/>
            <a:cxnLst>
              <a:cxn ang="0">
                <a:pos x="T0" y="T1"/>
              </a:cxn>
              <a:cxn ang="0">
                <a:pos x="T2" y="T3"/>
              </a:cxn>
              <a:cxn ang="0">
                <a:pos x="T4" y="T5"/>
              </a:cxn>
              <a:cxn ang="0">
                <a:pos x="T6" y="T7"/>
              </a:cxn>
              <a:cxn ang="0">
                <a:pos x="T8" y="T9"/>
              </a:cxn>
              <a:cxn ang="0">
                <a:pos x="T10" y="T11"/>
              </a:cxn>
              <a:cxn ang="0">
                <a:pos x="T12" y="T13"/>
              </a:cxn>
            </a:cxnLst>
            <a:rect l="0" t="0" r="r" b="b"/>
            <a:pathLst>
              <a:path w="1915" h="641">
                <a:moveTo>
                  <a:pt x="1617" y="641"/>
                </a:moveTo>
                <a:lnTo>
                  <a:pt x="0" y="641"/>
                </a:lnTo>
                <a:lnTo>
                  <a:pt x="184" y="322"/>
                </a:lnTo>
                <a:lnTo>
                  <a:pt x="0" y="0"/>
                </a:lnTo>
                <a:lnTo>
                  <a:pt x="1617" y="0"/>
                </a:lnTo>
                <a:lnTo>
                  <a:pt x="1915" y="322"/>
                </a:lnTo>
                <a:lnTo>
                  <a:pt x="1617" y="641"/>
                </a:lnTo>
                <a:close/>
              </a:path>
            </a:pathLst>
          </a:custGeom>
          <a:solidFill>
            <a:srgbClr val="03B9A8"/>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Rectangle 613"/>
          <p:cNvSpPr>
            <a:spLocks noChangeArrowheads="1"/>
          </p:cNvSpPr>
          <p:nvPr/>
        </p:nvSpPr>
        <p:spPr bwMode="auto">
          <a:xfrm>
            <a:off x="2736427" y="1698087"/>
            <a:ext cx="28533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smtClean="0">
                <a:ln>
                  <a:noFill/>
                </a:ln>
                <a:solidFill>
                  <a:schemeClr val="bg1"/>
                </a:solidFill>
                <a:effectLst/>
                <a:latin typeface="Arial" panose="020B0604020202020204" pitchFamily="34" charset="0"/>
              </a:rPr>
              <a:t>1</a:t>
            </a:r>
          </a:p>
        </p:txBody>
      </p:sp>
      <p:sp>
        <p:nvSpPr>
          <p:cNvPr id="222" name="Freeform 616"/>
          <p:cNvSpPr>
            <a:spLocks noEditPoints="1"/>
          </p:cNvSpPr>
          <p:nvPr/>
        </p:nvSpPr>
        <p:spPr bwMode="auto">
          <a:xfrm>
            <a:off x="9003495" y="3141890"/>
            <a:ext cx="425450" cy="555625"/>
          </a:xfrm>
          <a:custGeom>
            <a:avLst/>
            <a:gdLst>
              <a:gd name="T0" fmla="*/ 57 w 113"/>
              <a:gd name="T1" fmla="*/ 0 h 148"/>
              <a:gd name="T2" fmla="*/ 0 w 113"/>
              <a:gd name="T3" fmla="*/ 56 h 148"/>
              <a:gd name="T4" fmla="*/ 57 w 113"/>
              <a:gd name="T5" fmla="*/ 148 h 148"/>
              <a:gd name="T6" fmla="*/ 113 w 113"/>
              <a:gd name="T7" fmla="*/ 56 h 148"/>
              <a:gd name="T8" fmla="*/ 57 w 113"/>
              <a:gd name="T9" fmla="*/ 0 h 148"/>
              <a:gd name="T10" fmla="*/ 57 w 113"/>
              <a:gd name="T11" fmla="*/ 74 h 148"/>
              <a:gd name="T12" fmla="*/ 34 w 113"/>
              <a:gd name="T13" fmla="*/ 52 h 148"/>
              <a:gd name="T14" fmla="*/ 57 w 113"/>
              <a:gd name="T15" fmla="*/ 30 h 148"/>
              <a:gd name="T16" fmla="*/ 79 w 113"/>
              <a:gd name="T17" fmla="*/ 52 h 148"/>
              <a:gd name="T18" fmla="*/ 57 w 113"/>
              <a:gd name="T19"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48">
                <a:moveTo>
                  <a:pt x="57" y="0"/>
                </a:moveTo>
                <a:cubicBezTo>
                  <a:pt x="25" y="0"/>
                  <a:pt x="0" y="25"/>
                  <a:pt x="0" y="56"/>
                </a:cubicBezTo>
                <a:cubicBezTo>
                  <a:pt x="0" y="88"/>
                  <a:pt x="57" y="148"/>
                  <a:pt x="57" y="148"/>
                </a:cubicBezTo>
                <a:cubicBezTo>
                  <a:pt x="57" y="148"/>
                  <a:pt x="113" y="88"/>
                  <a:pt x="113" y="56"/>
                </a:cubicBezTo>
                <a:cubicBezTo>
                  <a:pt x="113" y="25"/>
                  <a:pt x="88" y="0"/>
                  <a:pt x="57" y="0"/>
                </a:cubicBezTo>
                <a:close/>
                <a:moveTo>
                  <a:pt x="57" y="74"/>
                </a:moveTo>
                <a:cubicBezTo>
                  <a:pt x="44" y="74"/>
                  <a:pt x="34" y="65"/>
                  <a:pt x="34" y="52"/>
                </a:cubicBezTo>
                <a:cubicBezTo>
                  <a:pt x="34" y="40"/>
                  <a:pt x="44" y="30"/>
                  <a:pt x="57" y="30"/>
                </a:cubicBezTo>
                <a:cubicBezTo>
                  <a:pt x="69" y="30"/>
                  <a:pt x="79" y="40"/>
                  <a:pt x="79" y="52"/>
                </a:cubicBezTo>
                <a:cubicBezTo>
                  <a:pt x="79" y="65"/>
                  <a:pt x="69" y="74"/>
                  <a:pt x="57" y="74"/>
                </a:cubicBezTo>
                <a:close/>
              </a:path>
            </a:pathLst>
          </a:custGeom>
          <a:solidFill>
            <a:srgbClr val="015F56"/>
          </a:solidFill>
          <a:ln>
            <a:noFill/>
          </a:ln>
        </p:spPr>
        <p:txBody>
          <a:bodyPr vert="horz" wrap="square" lIns="91440" tIns="45720" rIns="91440" bIns="45720" numCol="1" anchor="t" anchorCtr="0" compatLnSpc="1">
            <a:prstTxWarp prst="textNoShape">
              <a:avLst/>
            </a:prstTxWarp>
          </a:bodyPr>
          <a:lstStyle/>
          <a:p>
            <a:endParaRPr lang="en-US"/>
          </a:p>
        </p:txBody>
      </p:sp>
      <p:pic>
        <p:nvPicPr>
          <p:cNvPr id="1641" name="Picture 6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55870" y="3700690"/>
            <a:ext cx="51752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3" name="Freeform 618"/>
          <p:cNvSpPr>
            <a:spLocks noEditPoints="1"/>
          </p:cNvSpPr>
          <p:nvPr/>
        </p:nvSpPr>
        <p:spPr bwMode="auto">
          <a:xfrm>
            <a:off x="5907179" y="3141890"/>
            <a:ext cx="423863" cy="555625"/>
          </a:xfrm>
          <a:custGeom>
            <a:avLst/>
            <a:gdLst>
              <a:gd name="T0" fmla="*/ 57 w 113"/>
              <a:gd name="T1" fmla="*/ 0 h 148"/>
              <a:gd name="T2" fmla="*/ 0 w 113"/>
              <a:gd name="T3" fmla="*/ 56 h 148"/>
              <a:gd name="T4" fmla="*/ 57 w 113"/>
              <a:gd name="T5" fmla="*/ 148 h 148"/>
              <a:gd name="T6" fmla="*/ 113 w 113"/>
              <a:gd name="T7" fmla="*/ 56 h 148"/>
              <a:gd name="T8" fmla="*/ 57 w 113"/>
              <a:gd name="T9" fmla="*/ 0 h 148"/>
              <a:gd name="T10" fmla="*/ 57 w 113"/>
              <a:gd name="T11" fmla="*/ 74 h 148"/>
              <a:gd name="T12" fmla="*/ 34 w 113"/>
              <a:gd name="T13" fmla="*/ 52 h 148"/>
              <a:gd name="T14" fmla="*/ 57 w 113"/>
              <a:gd name="T15" fmla="*/ 30 h 148"/>
              <a:gd name="T16" fmla="*/ 79 w 113"/>
              <a:gd name="T17" fmla="*/ 52 h 148"/>
              <a:gd name="T18" fmla="*/ 57 w 113"/>
              <a:gd name="T19"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48">
                <a:moveTo>
                  <a:pt x="57" y="0"/>
                </a:moveTo>
                <a:cubicBezTo>
                  <a:pt x="25" y="0"/>
                  <a:pt x="0" y="25"/>
                  <a:pt x="0" y="56"/>
                </a:cubicBezTo>
                <a:cubicBezTo>
                  <a:pt x="0" y="88"/>
                  <a:pt x="57" y="148"/>
                  <a:pt x="57" y="148"/>
                </a:cubicBezTo>
                <a:cubicBezTo>
                  <a:pt x="57" y="148"/>
                  <a:pt x="113" y="88"/>
                  <a:pt x="113" y="56"/>
                </a:cubicBezTo>
                <a:cubicBezTo>
                  <a:pt x="113" y="25"/>
                  <a:pt x="88" y="0"/>
                  <a:pt x="57" y="0"/>
                </a:cubicBezTo>
                <a:close/>
                <a:moveTo>
                  <a:pt x="57" y="74"/>
                </a:moveTo>
                <a:cubicBezTo>
                  <a:pt x="44" y="74"/>
                  <a:pt x="34" y="65"/>
                  <a:pt x="34" y="52"/>
                </a:cubicBezTo>
                <a:cubicBezTo>
                  <a:pt x="34" y="40"/>
                  <a:pt x="44" y="30"/>
                  <a:pt x="57" y="30"/>
                </a:cubicBezTo>
                <a:cubicBezTo>
                  <a:pt x="69" y="30"/>
                  <a:pt x="79" y="40"/>
                  <a:pt x="79" y="52"/>
                </a:cubicBezTo>
                <a:cubicBezTo>
                  <a:pt x="79" y="65"/>
                  <a:pt x="69" y="74"/>
                  <a:pt x="57" y="74"/>
                </a:cubicBezTo>
                <a:close/>
              </a:path>
            </a:pathLst>
          </a:custGeom>
          <a:solidFill>
            <a:srgbClr val="029486"/>
          </a:solidFill>
          <a:ln>
            <a:noFill/>
          </a:ln>
        </p:spPr>
        <p:txBody>
          <a:bodyPr vert="horz" wrap="square" lIns="91440" tIns="45720" rIns="91440" bIns="45720" numCol="1" anchor="t" anchorCtr="0" compatLnSpc="1">
            <a:prstTxWarp prst="textNoShape">
              <a:avLst/>
            </a:prstTxWarp>
          </a:bodyPr>
          <a:lstStyle/>
          <a:p>
            <a:endParaRPr lang="en-US"/>
          </a:p>
        </p:txBody>
      </p:sp>
      <p:pic>
        <p:nvPicPr>
          <p:cNvPr id="1643" name="Picture 6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7967" y="3700690"/>
            <a:ext cx="51752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4" name="Freeform 620"/>
          <p:cNvSpPr>
            <a:spLocks noEditPoints="1"/>
          </p:cNvSpPr>
          <p:nvPr/>
        </p:nvSpPr>
        <p:spPr bwMode="auto">
          <a:xfrm>
            <a:off x="2502537" y="3141890"/>
            <a:ext cx="423863" cy="555625"/>
          </a:xfrm>
          <a:custGeom>
            <a:avLst/>
            <a:gdLst>
              <a:gd name="T0" fmla="*/ 56 w 113"/>
              <a:gd name="T1" fmla="*/ 0 h 148"/>
              <a:gd name="T2" fmla="*/ 0 w 113"/>
              <a:gd name="T3" fmla="*/ 56 h 148"/>
              <a:gd name="T4" fmla="*/ 56 w 113"/>
              <a:gd name="T5" fmla="*/ 148 h 148"/>
              <a:gd name="T6" fmla="*/ 113 w 113"/>
              <a:gd name="T7" fmla="*/ 56 h 148"/>
              <a:gd name="T8" fmla="*/ 56 w 113"/>
              <a:gd name="T9" fmla="*/ 0 h 148"/>
              <a:gd name="T10" fmla="*/ 56 w 113"/>
              <a:gd name="T11" fmla="*/ 74 h 148"/>
              <a:gd name="T12" fmla="*/ 34 w 113"/>
              <a:gd name="T13" fmla="*/ 52 h 148"/>
              <a:gd name="T14" fmla="*/ 56 w 113"/>
              <a:gd name="T15" fmla="*/ 30 h 148"/>
              <a:gd name="T16" fmla="*/ 78 w 113"/>
              <a:gd name="T17" fmla="*/ 52 h 148"/>
              <a:gd name="T18" fmla="*/ 56 w 113"/>
              <a:gd name="T19"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48">
                <a:moveTo>
                  <a:pt x="56" y="0"/>
                </a:moveTo>
                <a:cubicBezTo>
                  <a:pt x="25" y="0"/>
                  <a:pt x="0" y="25"/>
                  <a:pt x="0" y="56"/>
                </a:cubicBezTo>
                <a:cubicBezTo>
                  <a:pt x="0" y="88"/>
                  <a:pt x="56" y="148"/>
                  <a:pt x="56" y="148"/>
                </a:cubicBezTo>
                <a:cubicBezTo>
                  <a:pt x="56" y="148"/>
                  <a:pt x="113" y="88"/>
                  <a:pt x="113" y="56"/>
                </a:cubicBezTo>
                <a:cubicBezTo>
                  <a:pt x="113" y="25"/>
                  <a:pt x="87" y="0"/>
                  <a:pt x="56" y="0"/>
                </a:cubicBezTo>
                <a:close/>
                <a:moveTo>
                  <a:pt x="56" y="74"/>
                </a:moveTo>
                <a:cubicBezTo>
                  <a:pt x="44" y="74"/>
                  <a:pt x="34" y="65"/>
                  <a:pt x="34" y="52"/>
                </a:cubicBezTo>
                <a:cubicBezTo>
                  <a:pt x="34" y="40"/>
                  <a:pt x="44" y="30"/>
                  <a:pt x="56" y="30"/>
                </a:cubicBezTo>
                <a:cubicBezTo>
                  <a:pt x="69" y="30"/>
                  <a:pt x="78" y="40"/>
                  <a:pt x="78" y="52"/>
                </a:cubicBezTo>
                <a:cubicBezTo>
                  <a:pt x="78" y="65"/>
                  <a:pt x="69" y="74"/>
                  <a:pt x="56" y="74"/>
                </a:cubicBezTo>
                <a:close/>
              </a:path>
            </a:pathLst>
          </a:custGeom>
          <a:solidFill>
            <a:srgbClr val="03B9A8"/>
          </a:solidFill>
          <a:ln>
            <a:noFill/>
          </a:ln>
        </p:spPr>
        <p:txBody>
          <a:bodyPr vert="horz" wrap="square" lIns="91440" tIns="45720" rIns="91440" bIns="45720" numCol="1" anchor="t" anchorCtr="0" compatLnSpc="1">
            <a:prstTxWarp prst="textNoShape">
              <a:avLst/>
            </a:prstTxWarp>
          </a:bodyPr>
          <a:lstStyle/>
          <a:p>
            <a:endParaRPr lang="en-US"/>
          </a:p>
        </p:txBody>
      </p:sp>
      <p:pic>
        <p:nvPicPr>
          <p:cNvPr id="1645" name="Picture 62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53324" y="3700690"/>
            <a:ext cx="51752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 name="Rectangle 613"/>
          <p:cNvSpPr>
            <a:spLocks noChangeArrowheads="1"/>
          </p:cNvSpPr>
          <p:nvPr/>
        </p:nvSpPr>
        <p:spPr bwMode="auto">
          <a:xfrm>
            <a:off x="5981121" y="1698088"/>
            <a:ext cx="28533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smtClean="0">
                <a:ln>
                  <a:noFill/>
                </a:ln>
                <a:solidFill>
                  <a:schemeClr val="bg1"/>
                </a:solidFill>
                <a:effectLst/>
                <a:latin typeface="Arial" panose="020B0604020202020204" pitchFamily="34" charset="0"/>
              </a:rPr>
              <a:t>2</a:t>
            </a:r>
          </a:p>
        </p:txBody>
      </p:sp>
      <p:sp>
        <p:nvSpPr>
          <p:cNvPr id="635" name="Rectangle 613"/>
          <p:cNvSpPr>
            <a:spLocks noChangeArrowheads="1"/>
          </p:cNvSpPr>
          <p:nvPr/>
        </p:nvSpPr>
        <p:spPr bwMode="auto">
          <a:xfrm>
            <a:off x="9003495" y="1698087"/>
            <a:ext cx="28533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4000">
                <a:solidFill>
                  <a:schemeClr val="bg1"/>
                </a:solidFill>
              </a:rPr>
              <a:t>3</a:t>
            </a:r>
            <a:endParaRPr kumimoji="0" lang="en-US" altLang="en-US" sz="4000" b="0" i="0" u="none" strike="noStrike" cap="none" normalizeH="0" baseline="0" smtClean="0">
              <a:ln>
                <a:noFill/>
              </a:ln>
              <a:solidFill>
                <a:schemeClr val="bg1"/>
              </a:solidFill>
              <a:effectLst/>
            </a:endParaRPr>
          </a:p>
        </p:txBody>
      </p:sp>
      <p:sp>
        <p:nvSpPr>
          <p:cNvPr id="1977" name="TextBox 1976"/>
          <p:cNvSpPr txBox="1"/>
          <p:nvPr/>
        </p:nvSpPr>
        <p:spPr>
          <a:xfrm>
            <a:off x="1808713" y="4179084"/>
            <a:ext cx="1701107" cy="646331"/>
          </a:xfrm>
          <a:prstGeom prst="rect">
            <a:avLst/>
          </a:prstGeom>
          <a:noFill/>
        </p:spPr>
        <p:txBody>
          <a:bodyPr wrap="none" rtlCol="0">
            <a:spAutoFit/>
          </a:bodyPr>
          <a:lstStyle/>
          <a:p>
            <a:pPr algn="ctr"/>
            <a:r>
              <a:rPr lang="en-US" smtClean="0">
                <a:latin typeface="Montserrat" panose="00000500000000000000" pitchFamily="2" charset="0"/>
              </a:rPr>
              <a:t>NÊU VẤN ĐỀ,</a:t>
            </a:r>
          </a:p>
          <a:p>
            <a:pPr algn="ctr"/>
            <a:r>
              <a:rPr lang="en-US" smtClean="0">
                <a:latin typeface="Montserrat" panose="00000500000000000000" pitchFamily="2" charset="0"/>
              </a:rPr>
              <a:t>KHẢO SÁT</a:t>
            </a:r>
          </a:p>
        </p:txBody>
      </p:sp>
      <p:sp>
        <p:nvSpPr>
          <p:cNvPr id="639" name="TextBox 638"/>
          <p:cNvSpPr txBox="1"/>
          <p:nvPr/>
        </p:nvSpPr>
        <p:spPr>
          <a:xfrm>
            <a:off x="4736462" y="4179084"/>
            <a:ext cx="2746266" cy="646331"/>
          </a:xfrm>
          <a:prstGeom prst="rect">
            <a:avLst/>
          </a:prstGeom>
          <a:noFill/>
        </p:spPr>
        <p:txBody>
          <a:bodyPr wrap="none" rtlCol="0">
            <a:spAutoFit/>
          </a:bodyPr>
          <a:lstStyle/>
          <a:p>
            <a:pPr algn="ctr"/>
            <a:r>
              <a:rPr lang="en-US" smtClean="0">
                <a:latin typeface="Montserrat" panose="00000500000000000000" pitchFamily="2" charset="0"/>
              </a:rPr>
              <a:t>PHÂN TÍCH, THIẾT KẾ</a:t>
            </a:r>
          </a:p>
          <a:p>
            <a:pPr algn="ctr"/>
            <a:r>
              <a:rPr lang="en-US" smtClean="0">
                <a:latin typeface="Montserrat" panose="00000500000000000000" pitchFamily="2" charset="0"/>
              </a:rPr>
              <a:t>XÂY DỰNG HỆ THỐNG</a:t>
            </a:r>
          </a:p>
        </p:txBody>
      </p:sp>
      <p:sp>
        <p:nvSpPr>
          <p:cNvPr id="640" name="TextBox 639"/>
          <p:cNvSpPr txBox="1"/>
          <p:nvPr/>
        </p:nvSpPr>
        <p:spPr>
          <a:xfrm>
            <a:off x="8491528" y="4179084"/>
            <a:ext cx="1444627" cy="646331"/>
          </a:xfrm>
          <a:prstGeom prst="rect">
            <a:avLst/>
          </a:prstGeom>
          <a:noFill/>
        </p:spPr>
        <p:txBody>
          <a:bodyPr wrap="none" rtlCol="0">
            <a:spAutoFit/>
          </a:bodyPr>
          <a:lstStyle/>
          <a:p>
            <a:pPr algn="ctr"/>
            <a:r>
              <a:rPr lang="en-US" smtClean="0">
                <a:latin typeface="Montserrat" panose="00000500000000000000" pitchFamily="2" charset="0"/>
              </a:rPr>
              <a:t>KẾT QUẢ</a:t>
            </a:r>
          </a:p>
          <a:p>
            <a:pPr algn="ctr"/>
            <a:r>
              <a:rPr lang="en-US" smtClean="0">
                <a:latin typeface="Montserrat" panose="00000500000000000000" pitchFamily="2" charset="0"/>
              </a:rPr>
              <a:t>ĐẠT ĐƯỢC</a:t>
            </a:r>
          </a:p>
        </p:txBody>
      </p:sp>
    </p:spTree>
    <p:extLst>
      <p:ext uri="{BB962C8B-B14F-4D97-AF65-F5344CB8AC3E}">
        <p14:creationId xmlns:p14="http://schemas.microsoft.com/office/powerpoint/2010/main" val="25801344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0600" y="514350"/>
            <a:ext cx="3066865" cy="369332"/>
          </a:xfrm>
          <a:prstGeom prst="rect">
            <a:avLst/>
          </a:prstGeom>
          <a:noFill/>
        </p:spPr>
        <p:txBody>
          <a:bodyPr wrap="none" rtlCol="0">
            <a:spAutoFit/>
          </a:bodyPr>
          <a:lstStyle/>
          <a:p>
            <a:r>
              <a:rPr lang="en-US">
                <a:latin typeface="Montserrat" panose="00000500000000000000" pitchFamily="2" charset="0"/>
              </a:rPr>
              <a:t>NÊU VẤN ĐỀ - KHẢO SÁT</a:t>
            </a:r>
          </a:p>
        </p:txBody>
      </p:sp>
      <p:cxnSp>
        <p:nvCxnSpPr>
          <p:cNvPr id="6" name="Straight Connector 5"/>
          <p:cNvCxnSpPr/>
          <p:nvPr/>
        </p:nvCxnSpPr>
        <p:spPr>
          <a:xfrm>
            <a:off x="1076325" y="971550"/>
            <a:ext cx="428625" cy="0"/>
          </a:xfrm>
          <a:prstGeom prst="line">
            <a:avLst/>
          </a:prstGeom>
          <a:ln w="50800">
            <a:solidFill>
              <a:srgbClr val="029486"/>
            </a:solidFill>
          </a:ln>
        </p:spPr>
        <p:style>
          <a:lnRef idx="1">
            <a:schemeClr val="accent1"/>
          </a:lnRef>
          <a:fillRef idx="0">
            <a:schemeClr val="accent1"/>
          </a:fillRef>
          <a:effectRef idx="0">
            <a:schemeClr val="accent1"/>
          </a:effectRef>
          <a:fontRef idx="minor">
            <a:schemeClr val="tx1"/>
          </a:fontRef>
        </p:style>
      </p:cxnSp>
      <p:sp>
        <p:nvSpPr>
          <p:cNvPr id="13" name="Freeform 5"/>
          <p:cNvSpPr>
            <a:spLocks/>
          </p:cNvSpPr>
          <p:nvPr/>
        </p:nvSpPr>
        <p:spPr bwMode="auto">
          <a:xfrm>
            <a:off x="1125536" y="1389488"/>
            <a:ext cx="140595" cy="161897"/>
          </a:xfrm>
          <a:custGeom>
            <a:avLst/>
            <a:gdLst>
              <a:gd name="T0" fmla="*/ 0 w 198"/>
              <a:gd name="T1" fmla="*/ 0 h 228"/>
              <a:gd name="T2" fmla="*/ 0 w 198"/>
              <a:gd name="T3" fmla="*/ 228 h 228"/>
              <a:gd name="T4" fmla="*/ 198 w 198"/>
              <a:gd name="T5" fmla="*/ 114 h 228"/>
              <a:gd name="T6" fmla="*/ 0 w 198"/>
              <a:gd name="T7" fmla="*/ 0 h 228"/>
            </a:gdLst>
            <a:ahLst/>
            <a:cxnLst>
              <a:cxn ang="0">
                <a:pos x="T0" y="T1"/>
              </a:cxn>
              <a:cxn ang="0">
                <a:pos x="T2" y="T3"/>
              </a:cxn>
              <a:cxn ang="0">
                <a:pos x="T4" y="T5"/>
              </a:cxn>
              <a:cxn ang="0">
                <a:pos x="T6" y="T7"/>
              </a:cxn>
            </a:cxnLst>
            <a:rect l="0" t="0" r="r" b="b"/>
            <a:pathLst>
              <a:path w="198" h="228">
                <a:moveTo>
                  <a:pt x="0" y="0"/>
                </a:moveTo>
                <a:lnTo>
                  <a:pt x="0" y="228"/>
                </a:lnTo>
                <a:lnTo>
                  <a:pt x="198" y="114"/>
                </a:lnTo>
                <a:lnTo>
                  <a:pt x="0" y="0"/>
                </a:lnTo>
                <a:close/>
              </a:path>
            </a:pathLst>
          </a:custGeom>
          <a:solidFill>
            <a:srgbClr val="029486"/>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1266131" y="1276895"/>
            <a:ext cx="2840842" cy="369332"/>
          </a:xfrm>
          <a:prstGeom prst="rect">
            <a:avLst/>
          </a:prstGeom>
          <a:noFill/>
        </p:spPr>
        <p:txBody>
          <a:bodyPr wrap="none" rtlCol="0">
            <a:spAutoFit/>
          </a:bodyPr>
          <a:lstStyle/>
          <a:p>
            <a:r>
              <a:rPr lang="en-US" smtClean="0">
                <a:latin typeface="Montserrat" panose="00000500000000000000" pitchFamily="2" charset="0"/>
              </a:rPr>
              <a:t>CÁC VẤN ĐỀ HIỆN NAY</a:t>
            </a:r>
            <a:endParaRPr lang="en-US">
              <a:latin typeface="Montserrat" panose="00000500000000000000" pitchFamily="2" charset="0"/>
            </a:endParaRPr>
          </a:p>
        </p:txBody>
      </p:sp>
      <p:sp>
        <p:nvSpPr>
          <p:cNvPr id="36" name="TextBox 35"/>
          <p:cNvSpPr txBox="1"/>
          <p:nvPr/>
        </p:nvSpPr>
        <p:spPr>
          <a:xfrm>
            <a:off x="1540975" y="1760614"/>
            <a:ext cx="9342010" cy="646331"/>
          </a:xfrm>
          <a:prstGeom prst="rect">
            <a:avLst/>
          </a:prstGeom>
          <a:noFill/>
        </p:spPr>
        <p:txBody>
          <a:bodyPr wrap="square" rtlCol="0">
            <a:spAutoFit/>
          </a:bodyPr>
          <a:lstStyle/>
          <a:p>
            <a:pPr algn="just"/>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Bạn là học sinh, bạn gặp khó khăn trong việc giải toán và cần được người khác giải đáp giúp mình.</a:t>
            </a:r>
          </a:p>
        </p:txBody>
      </p:sp>
      <p:sp>
        <p:nvSpPr>
          <p:cNvPr id="37" name="TextBox 36"/>
          <p:cNvSpPr txBox="1"/>
          <p:nvPr/>
        </p:nvSpPr>
        <p:spPr>
          <a:xfrm>
            <a:off x="1540975" y="3167076"/>
            <a:ext cx="9342010" cy="369332"/>
          </a:xfrm>
          <a:prstGeom prst="rect">
            <a:avLst/>
          </a:prstGeom>
          <a:noFill/>
        </p:spPr>
        <p:txBody>
          <a:bodyPr wrap="square" rtlCol="0">
            <a:spAutoFit/>
          </a:bodyPr>
          <a:lstStyle/>
          <a:p>
            <a:pPr algn="just"/>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Bạn là phụ huynh, bạn muốn tìm gia sư trực tuyến cho con mình. </a:t>
            </a:r>
            <a:endParaRPr lang="en-US">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38" name="TextBox 37"/>
          <p:cNvSpPr txBox="1"/>
          <p:nvPr/>
        </p:nvSpPr>
        <p:spPr>
          <a:xfrm>
            <a:off x="1540975" y="3656948"/>
            <a:ext cx="9342010" cy="646331"/>
          </a:xfrm>
          <a:prstGeom prst="rect">
            <a:avLst/>
          </a:prstGeom>
          <a:noFill/>
        </p:spPr>
        <p:txBody>
          <a:bodyPr wrap="square" rtlCol="0">
            <a:spAutoFit/>
          </a:bodyPr>
          <a:lstStyle/>
          <a:p>
            <a:pPr algn="just"/>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Bạn là sinh viên, giảng viên, người có kiến thức tốt về toán, muốn tìm việc gia sư để kiếm thêm thu nhập. </a:t>
            </a:r>
            <a:endParaRPr lang="en-US">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39" name="TextBox 38"/>
          <p:cNvSpPr txBox="1"/>
          <p:nvPr/>
        </p:nvSpPr>
        <p:spPr>
          <a:xfrm>
            <a:off x="1540975" y="4406248"/>
            <a:ext cx="9342010" cy="646331"/>
          </a:xfrm>
          <a:prstGeom prst="rect">
            <a:avLst/>
          </a:prstGeom>
          <a:noFill/>
        </p:spPr>
        <p:txBody>
          <a:bodyPr wrap="square" rtlCol="0">
            <a:spAutoFit/>
          </a:bodyPr>
          <a:lstStyle/>
          <a:p>
            <a:pPr algn="just"/>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Bạn là người đi làm, công việc của bạn đang gặp khó khăn khi phải giải quyết các vấn đề có liên quan đến tính toán và bạn cần tham vấn người có chuyên môn về toán.</a:t>
            </a:r>
            <a:endParaRPr lang="en-US">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2" name="Oval 51"/>
          <p:cNvSpPr/>
          <p:nvPr/>
        </p:nvSpPr>
        <p:spPr>
          <a:xfrm>
            <a:off x="1393197" y="1903336"/>
            <a:ext cx="90534" cy="90534"/>
          </a:xfrm>
          <a:prstGeom prst="ellipse">
            <a:avLst/>
          </a:prstGeom>
          <a:solidFill>
            <a:srgbClr val="029486"/>
          </a:solidFill>
          <a:ln>
            <a:solidFill>
              <a:srgbClr val="03B9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393197" y="3303888"/>
            <a:ext cx="90534" cy="90534"/>
          </a:xfrm>
          <a:prstGeom prst="ellipse">
            <a:avLst/>
          </a:prstGeom>
          <a:solidFill>
            <a:srgbClr val="029486"/>
          </a:solidFill>
          <a:ln>
            <a:solidFill>
              <a:srgbClr val="03B9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393197" y="3792775"/>
            <a:ext cx="90534" cy="90534"/>
          </a:xfrm>
          <a:prstGeom prst="ellipse">
            <a:avLst/>
          </a:prstGeom>
          <a:solidFill>
            <a:srgbClr val="029486"/>
          </a:solidFill>
          <a:ln>
            <a:solidFill>
              <a:srgbClr val="03B9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393197" y="4544213"/>
            <a:ext cx="90534" cy="90534"/>
          </a:xfrm>
          <a:prstGeom prst="ellipse">
            <a:avLst/>
          </a:prstGeom>
          <a:solidFill>
            <a:srgbClr val="029486"/>
          </a:solidFill>
          <a:ln>
            <a:solidFill>
              <a:srgbClr val="03B9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393197" y="5196676"/>
            <a:ext cx="90534" cy="90534"/>
          </a:xfrm>
          <a:prstGeom prst="ellipse">
            <a:avLst/>
          </a:prstGeom>
          <a:solidFill>
            <a:srgbClr val="029486"/>
          </a:solidFill>
          <a:ln>
            <a:solidFill>
              <a:srgbClr val="03B9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649731" y="5219083"/>
            <a:ext cx="45719" cy="4571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752125" y="5219083"/>
            <a:ext cx="45719" cy="4571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844994" y="5219083"/>
            <a:ext cx="45719" cy="4571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952150" y="5219083"/>
            <a:ext cx="45719" cy="4571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049781" y="5219083"/>
            <a:ext cx="45719" cy="45719"/>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1531450" y="2462226"/>
            <a:ext cx="9342010" cy="646331"/>
          </a:xfrm>
          <a:prstGeom prst="rect">
            <a:avLst/>
          </a:prstGeom>
          <a:noFill/>
        </p:spPr>
        <p:txBody>
          <a:bodyPr wrap="square" rtlCol="0">
            <a:spAutoFit/>
          </a:bodyPr>
          <a:lstStyle/>
          <a:p>
            <a:pPr algn="just"/>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Bạn là phụ huynh, bạn muốn tìm không biết giải đáp bài toán khó của con mình như thế nào? </a:t>
            </a:r>
            <a:endParaRPr lang="en-US">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69" name="Oval 68"/>
          <p:cNvSpPr/>
          <p:nvPr/>
        </p:nvSpPr>
        <p:spPr>
          <a:xfrm>
            <a:off x="1393197" y="2599038"/>
            <a:ext cx="90534" cy="90534"/>
          </a:xfrm>
          <a:prstGeom prst="ellipse">
            <a:avLst/>
          </a:prstGeom>
          <a:solidFill>
            <a:srgbClr val="029486"/>
          </a:solidFill>
          <a:ln>
            <a:solidFill>
              <a:srgbClr val="03B9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1143000" y="5705475"/>
            <a:ext cx="304800" cy="0"/>
          </a:xfrm>
          <a:prstGeom prst="straightConnector1">
            <a:avLst/>
          </a:prstGeom>
          <a:ln w="41275">
            <a:solidFill>
              <a:srgbClr val="F3700D"/>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540975" y="5510226"/>
            <a:ext cx="9342010" cy="369332"/>
          </a:xfrm>
          <a:prstGeom prst="rect">
            <a:avLst/>
          </a:prstGeom>
          <a:noFill/>
        </p:spPr>
        <p:txBody>
          <a:bodyPr wrap="square" rtlCol="0">
            <a:spAutoFit/>
          </a:bodyPr>
          <a:lstStyle/>
          <a:p>
            <a:pPr algn="just"/>
            <a:r>
              <a:rPr lang="en-US" smtClean="0">
                <a:solidFill>
                  <a:srgbClr val="F3700D"/>
                </a:solidFill>
                <a:latin typeface="Roboto" panose="02000000000000000000" pitchFamily="2" charset="0"/>
                <a:ea typeface="Roboto" panose="02000000000000000000" pitchFamily="2" charset="0"/>
                <a:cs typeface="Roboto" panose="02000000000000000000" pitchFamily="2" charset="0"/>
              </a:rPr>
              <a:t>Nhu cầu học tập và trao đổi kiến thức toán học trực tuyến thực sự rất lớn.</a:t>
            </a:r>
            <a:endParaRPr lang="en-US">
              <a:solidFill>
                <a:srgbClr val="F3700D"/>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4380197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0600" y="514350"/>
            <a:ext cx="3066865" cy="369332"/>
          </a:xfrm>
          <a:prstGeom prst="rect">
            <a:avLst/>
          </a:prstGeom>
          <a:noFill/>
        </p:spPr>
        <p:txBody>
          <a:bodyPr wrap="none" rtlCol="0">
            <a:spAutoFit/>
          </a:bodyPr>
          <a:lstStyle/>
          <a:p>
            <a:r>
              <a:rPr lang="en-US" smtClean="0">
                <a:latin typeface="Montserrat" panose="00000500000000000000" pitchFamily="2" charset="0"/>
              </a:rPr>
              <a:t>NÊU VẤN ĐỀ - KHẢO SÁT</a:t>
            </a:r>
            <a:endParaRPr lang="en-US">
              <a:latin typeface="Montserrat" panose="00000500000000000000" pitchFamily="2" charset="0"/>
            </a:endParaRPr>
          </a:p>
        </p:txBody>
      </p:sp>
      <p:cxnSp>
        <p:nvCxnSpPr>
          <p:cNvPr id="6" name="Straight Connector 5"/>
          <p:cNvCxnSpPr/>
          <p:nvPr/>
        </p:nvCxnSpPr>
        <p:spPr>
          <a:xfrm>
            <a:off x="1076325" y="971550"/>
            <a:ext cx="428625" cy="0"/>
          </a:xfrm>
          <a:prstGeom prst="line">
            <a:avLst/>
          </a:prstGeom>
          <a:ln w="50800">
            <a:solidFill>
              <a:srgbClr val="029486"/>
            </a:solidFill>
          </a:ln>
        </p:spPr>
        <p:style>
          <a:lnRef idx="1">
            <a:schemeClr val="accent1"/>
          </a:lnRef>
          <a:fillRef idx="0">
            <a:schemeClr val="accent1"/>
          </a:fillRef>
          <a:effectRef idx="0">
            <a:schemeClr val="accent1"/>
          </a:effectRef>
          <a:fontRef idx="minor">
            <a:schemeClr val="tx1"/>
          </a:fontRef>
        </p:style>
      </p:cxnSp>
      <p:sp>
        <p:nvSpPr>
          <p:cNvPr id="13" name="Freeform 5"/>
          <p:cNvSpPr>
            <a:spLocks/>
          </p:cNvSpPr>
          <p:nvPr/>
        </p:nvSpPr>
        <p:spPr bwMode="auto">
          <a:xfrm>
            <a:off x="1125536" y="1389488"/>
            <a:ext cx="140595" cy="161897"/>
          </a:xfrm>
          <a:custGeom>
            <a:avLst/>
            <a:gdLst>
              <a:gd name="T0" fmla="*/ 0 w 198"/>
              <a:gd name="T1" fmla="*/ 0 h 228"/>
              <a:gd name="T2" fmla="*/ 0 w 198"/>
              <a:gd name="T3" fmla="*/ 228 h 228"/>
              <a:gd name="T4" fmla="*/ 198 w 198"/>
              <a:gd name="T5" fmla="*/ 114 h 228"/>
              <a:gd name="T6" fmla="*/ 0 w 198"/>
              <a:gd name="T7" fmla="*/ 0 h 228"/>
            </a:gdLst>
            <a:ahLst/>
            <a:cxnLst>
              <a:cxn ang="0">
                <a:pos x="T0" y="T1"/>
              </a:cxn>
              <a:cxn ang="0">
                <a:pos x="T2" y="T3"/>
              </a:cxn>
              <a:cxn ang="0">
                <a:pos x="T4" y="T5"/>
              </a:cxn>
              <a:cxn ang="0">
                <a:pos x="T6" y="T7"/>
              </a:cxn>
            </a:cxnLst>
            <a:rect l="0" t="0" r="r" b="b"/>
            <a:pathLst>
              <a:path w="198" h="228">
                <a:moveTo>
                  <a:pt x="0" y="0"/>
                </a:moveTo>
                <a:lnTo>
                  <a:pt x="0" y="228"/>
                </a:lnTo>
                <a:lnTo>
                  <a:pt x="198" y="114"/>
                </a:lnTo>
                <a:lnTo>
                  <a:pt x="0" y="0"/>
                </a:lnTo>
                <a:close/>
              </a:path>
            </a:pathLst>
          </a:custGeom>
          <a:solidFill>
            <a:srgbClr val="029486"/>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1266131" y="1276895"/>
            <a:ext cx="3518912" cy="369332"/>
          </a:xfrm>
          <a:prstGeom prst="rect">
            <a:avLst/>
          </a:prstGeom>
          <a:noFill/>
        </p:spPr>
        <p:txBody>
          <a:bodyPr wrap="none" rtlCol="0">
            <a:spAutoFit/>
          </a:bodyPr>
          <a:lstStyle/>
          <a:p>
            <a:r>
              <a:rPr lang="en-US" smtClean="0">
                <a:latin typeface="Montserrat" panose="00000500000000000000" pitchFamily="2" charset="0"/>
              </a:rPr>
              <a:t>HIỆN TRẠNG CÁC HỆ THỐNG</a:t>
            </a:r>
            <a:endParaRPr lang="en-US">
              <a:latin typeface="Montserrat" panose="00000500000000000000" pitchFamily="2" charset="0"/>
            </a:endParaRPr>
          </a:p>
        </p:txBody>
      </p:sp>
      <p:sp>
        <p:nvSpPr>
          <p:cNvPr id="21" name="TextBox 20"/>
          <p:cNvSpPr txBox="1"/>
          <p:nvPr/>
        </p:nvSpPr>
        <p:spPr>
          <a:xfrm>
            <a:off x="1502875" y="1751812"/>
            <a:ext cx="9342010" cy="369332"/>
          </a:xfrm>
          <a:prstGeom prst="rect">
            <a:avLst/>
          </a:prstGeom>
          <a:noFill/>
        </p:spPr>
        <p:txBody>
          <a:bodyPr wrap="square" rtlCol="0">
            <a:spAutoFit/>
          </a:bodyPr>
          <a:lstStyle/>
          <a:p>
            <a:pPr algn="just"/>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Các hệ thống ở thời điểm hiện tại chưa đáp ứng được nhu cầu.</a:t>
            </a:r>
            <a:endParaRPr lang="en-US">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27" name="Oval 26"/>
          <p:cNvSpPr/>
          <p:nvPr/>
        </p:nvSpPr>
        <p:spPr>
          <a:xfrm>
            <a:off x="1412341" y="1885877"/>
            <a:ext cx="90534" cy="90534"/>
          </a:xfrm>
          <a:prstGeom prst="ellipse">
            <a:avLst/>
          </a:prstGeom>
          <a:solidFill>
            <a:srgbClr val="029486"/>
          </a:solidFill>
          <a:ln>
            <a:solidFill>
              <a:srgbClr val="03B9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266131" y="2810171"/>
            <a:ext cx="1360291" cy="780497"/>
            <a:chOff x="1136847" y="2885340"/>
            <a:chExt cx="1360291" cy="780497"/>
          </a:xfrm>
        </p:grpSpPr>
        <p:pic>
          <p:nvPicPr>
            <p:cNvPr id="7170" name="Picture 2" descr="Kết quả hình ảnh cho google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5410" y="2885340"/>
              <a:ext cx="718862" cy="3238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Kết quả hình ảnh cho bing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6847" y="3012440"/>
              <a:ext cx="581817" cy="58181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Kết quả hình ảnh cho yahoo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6270" y="2924969"/>
              <a:ext cx="740868" cy="740868"/>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Kết quả hình ảnh cho coc co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5722" y="3442906"/>
              <a:ext cx="855204" cy="2087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5290480" y="2792610"/>
            <a:ext cx="1432739" cy="837976"/>
            <a:chOff x="5706417" y="2847589"/>
            <a:chExt cx="1432739" cy="837976"/>
          </a:xfrm>
        </p:grpSpPr>
        <p:pic>
          <p:nvPicPr>
            <p:cNvPr id="7190" name="Picture 22" descr="Kết quả hình ảnh cho stackexchan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06417" y="3044763"/>
              <a:ext cx="1385222" cy="41279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5939759" y="2847589"/>
              <a:ext cx="1199397" cy="837976"/>
              <a:chOff x="5939759" y="2847589"/>
              <a:chExt cx="1199397" cy="837976"/>
            </a:xfrm>
          </p:grpSpPr>
          <p:pic>
            <p:nvPicPr>
              <p:cNvPr id="7192" name="Picture 24" descr="Kết quả hình ảnh cho quor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98367" y="2975369"/>
                <a:ext cx="466685" cy="311123"/>
              </a:xfrm>
              <a:prstGeom prst="rect">
                <a:avLst/>
              </a:prstGeom>
              <a:noFill/>
              <a:extLst>
                <a:ext uri="{909E8E84-426E-40DD-AFC4-6F175D3DCCD1}">
                  <a14:hiddenFill xmlns:a14="http://schemas.microsoft.com/office/drawing/2010/main">
                    <a:solidFill>
                      <a:srgbClr val="FFFFFF"/>
                    </a:solidFill>
                  </a14:hiddenFill>
                </a:ext>
              </a:extLst>
            </p:spPr>
          </p:pic>
          <p:pic>
            <p:nvPicPr>
              <p:cNvPr id="7194" name="Picture 26" descr="Kết quả hình ảnh cho olm.v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00965" y="2847589"/>
                <a:ext cx="800100" cy="133350"/>
              </a:xfrm>
              <a:prstGeom prst="rect">
                <a:avLst/>
              </a:prstGeom>
              <a:noFill/>
              <a:extLst>
                <a:ext uri="{909E8E84-426E-40DD-AFC4-6F175D3DCCD1}">
                  <a14:hiddenFill xmlns:a14="http://schemas.microsoft.com/office/drawing/2010/main">
                    <a:solidFill>
                      <a:srgbClr val="FFFFFF"/>
                    </a:solidFill>
                  </a14:hiddenFill>
                </a:ext>
              </a:extLst>
            </p:spPr>
          </p:pic>
          <p:pic>
            <p:nvPicPr>
              <p:cNvPr id="7196" name="Picture 28" descr="Kết quả hình ảnh cho day nhau hoc"/>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39759" y="3547296"/>
                <a:ext cx="511175" cy="138269"/>
              </a:xfrm>
              <a:prstGeom prst="rect">
                <a:avLst/>
              </a:prstGeom>
              <a:noFill/>
              <a:extLst>
                <a:ext uri="{909E8E84-426E-40DD-AFC4-6F175D3DCCD1}">
                  <a14:hiddenFill xmlns:a14="http://schemas.microsoft.com/office/drawing/2010/main">
                    <a:solidFill>
                      <a:srgbClr val="FFFFFF"/>
                    </a:solidFill>
                  </a14:hiddenFill>
                </a:ext>
              </a:extLst>
            </p:spPr>
          </p:pic>
          <p:pic>
            <p:nvPicPr>
              <p:cNvPr id="7200" name="Picture 32" descr="Bran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68318" y="3489315"/>
                <a:ext cx="570838" cy="15825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 name="Group 15"/>
          <p:cNvGrpSpPr/>
          <p:nvPr/>
        </p:nvGrpSpPr>
        <p:grpSpPr>
          <a:xfrm>
            <a:off x="3344985" y="2604157"/>
            <a:ext cx="1272893" cy="1114737"/>
            <a:chOff x="3526874" y="2720134"/>
            <a:chExt cx="1272893" cy="1114737"/>
          </a:xfrm>
        </p:grpSpPr>
        <p:grpSp>
          <p:nvGrpSpPr>
            <p:cNvPr id="11" name="Group 10"/>
            <p:cNvGrpSpPr/>
            <p:nvPr/>
          </p:nvGrpSpPr>
          <p:grpSpPr>
            <a:xfrm>
              <a:off x="3526874" y="2910654"/>
              <a:ext cx="1272893" cy="924217"/>
              <a:chOff x="3526874" y="2910654"/>
              <a:chExt cx="1272893" cy="924217"/>
            </a:xfrm>
          </p:grpSpPr>
          <p:pic>
            <p:nvPicPr>
              <p:cNvPr id="7178" name="Picture 10" descr="Kết quả hình ảnh cho google plu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95924" y="3512695"/>
                <a:ext cx="322176" cy="322176"/>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Kết quả hình ảnh cho facebook"/>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792081" y="3275062"/>
                <a:ext cx="1007686" cy="198663"/>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Kết quả hình ảnh cho twitte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158311" y="2910654"/>
                <a:ext cx="400539" cy="325438"/>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Kết quả hình ảnh cho zal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26874" y="3512695"/>
                <a:ext cx="630632" cy="292494"/>
              </a:xfrm>
              <a:prstGeom prst="rect">
                <a:avLst/>
              </a:prstGeom>
              <a:noFill/>
              <a:extLst>
                <a:ext uri="{909E8E84-426E-40DD-AFC4-6F175D3DCCD1}">
                  <a14:hiddenFill xmlns:a14="http://schemas.microsoft.com/office/drawing/2010/main">
                    <a:solidFill>
                      <a:srgbClr val="FFFFFF"/>
                    </a:solidFill>
                  </a14:hiddenFill>
                </a:ext>
              </a:extLst>
            </p:spPr>
          </p:pic>
          <p:pic>
            <p:nvPicPr>
              <p:cNvPr id="7188" name="Picture 20" descr="Kết quả hình ảnh cho zing me"/>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12427" y="3064321"/>
                <a:ext cx="359308" cy="186840"/>
              </a:xfrm>
              <a:prstGeom prst="rect">
                <a:avLst/>
              </a:prstGeom>
              <a:noFill/>
              <a:extLst>
                <a:ext uri="{909E8E84-426E-40DD-AFC4-6F175D3DCCD1}">
                  <a14:hiddenFill xmlns:a14="http://schemas.microsoft.com/office/drawing/2010/main">
                    <a:solidFill>
                      <a:srgbClr val="FFFFFF"/>
                    </a:solidFill>
                  </a14:hiddenFill>
                </a:ext>
              </a:extLst>
            </p:spPr>
          </p:pic>
        </p:grpSp>
        <p:pic>
          <p:nvPicPr>
            <p:cNvPr id="7202" name="Picture 34" descr="Hình ảnh có liên qua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572977" y="2720134"/>
              <a:ext cx="670934" cy="447289"/>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AutoShape 44" descr="Kết quả hình ảnh cho moon.v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p:cNvGrpSpPr/>
          <p:nvPr/>
        </p:nvGrpSpPr>
        <p:grpSpPr>
          <a:xfrm>
            <a:off x="7509644" y="2650789"/>
            <a:ext cx="1330917" cy="920066"/>
            <a:chOff x="7827379" y="2753717"/>
            <a:chExt cx="1330917" cy="920066"/>
          </a:xfrm>
        </p:grpSpPr>
        <p:pic>
          <p:nvPicPr>
            <p:cNvPr id="7204" name="Picture 36" descr="math.co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08493" y="3374393"/>
              <a:ext cx="549803" cy="1940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7827379" y="2753717"/>
              <a:ext cx="1326146" cy="920066"/>
              <a:chOff x="7827379" y="2753717"/>
              <a:chExt cx="1326146" cy="920066"/>
            </a:xfrm>
          </p:grpSpPr>
          <p:pic>
            <p:nvPicPr>
              <p:cNvPr id="7210" name="Picture 42" descr="Kết quả hình ảnh cho edumall"/>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896515" y="3063836"/>
                <a:ext cx="709564" cy="187325"/>
              </a:xfrm>
              <a:prstGeom prst="rect">
                <a:avLst/>
              </a:prstGeom>
              <a:noFill/>
              <a:extLst>
                <a:ext uri="{909E8E84-426E-40DD-AFC4-6F175D3DCCD1}">
                  <a14:hiddenFill xmlns:a14="http://schemas.microsoft.com/office/drawing/2010/main">
                    <a:solidFill>
                      <a:srgbClr val="FFFFFF"/>
                    </a:solidFill>
                  </a14:hiddenFill>
                </a:ext>
              </a:extLst>
            </p:spPr>
          </p:pic>
          <p:pic>
            <p:nvPicPr>
              <p:cNvPr id="7214" name="Picture 46" descr="Kết quả hình ảnh cho moon.vn"/>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007362" y="2753717"/>
                <a:ext cx="676565" cy="253712"/>
              </a:xfrm>
              <a:prstGeom prst="rect">
                <a:avLst/>
              </a:prstGeom>
              <a:noFill/>
              <a:extLst>
                <a:ext uri="{909E8E84-426E-40DD-AFC4-6F175D3DCCD1}">
                  <a14:hiddenFill xmlns:a14="http://schemas.microsoft.com/office/drawing/2010/main">
                    <a:solidFill>
                      <a:srgbClr val="FFFFFF"/>
                    </a:solidFill>
                  </a14:hiddenFill>
                </a:ext>
              </a:extLst>
            </p:spPr>
          </p:pic>
          <p:pic>
            <p:nvPicPr>
              <p:cNvPr id="7216" name="Picture 48" descr="Kết quả hình ảnh cho hocmai.vn"/>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02945" y="2961864"/>
                <a:ext cx="650580" cy="341484"/>
              </a:xfrm>
              <a:prstGeom prst="rect">
                <a:avLst/>
              </a:prstGeom>
              <a:noFill/>
              <a:extLst>
                <a:ext uri="{909E8E84-426E-40DD-AFC4-6F175D3DCCD1}">
                  <a14:hiddenFill xmlns:a14="http://schemas.microsoft.com/office/drawing/2010/main">
                    <a:solidFill>
                      <a:srgbClr val="FFFFFF"/>
                    </a:solidFill>
                  </a14:hiddenFill>
                </a:ext>
              </a:extLst>
            </p:spPr>
          </p:pic>
          <p:pic>
            <p:nvPicPr>
              <p:cNvPr id="7218" name="Picture 50" descr="Kết quả hình ảnh cho Khanacademy.co"/>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827379" y="3430919"/>
                <a:ext cx="1044575" cy="242864"/>
              </a:xfrm>
              <a:prstGeom prst="rect">
                <a:avLst/>
              </a:prstGeom>
              <a:noFill/>
              <a:extLst>
                <a:ext uri="{909E8E84-426E-40DD-AFC4-6F175D3DCCD1}">
                  <a14:hiddenFill xmlns:a14="http://schemas.microsoft.com/office/drawing/2010/main">
                    <a:solidFill>
                      <a:srgbClr val="FFFFFF"/>
                    </a:solidFill>
                  </a14:hiddenFill>
                </a:ext>
              </a:extLst>
            </p:spPr>
          </p:pic>
          <p:pic>
            <p:nvPicPr>
              <p:cNvPr id="7220" name="Picture 52" descr="Kết quả hình ảnh cho Zuni.v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087896" y="3151779"/>
                <a:ext cx="465560" cy="46465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 name="Group 7"/>
          <p:cNvGrpSpPr/>
          <p:nvPr/>
        </p:nvGrpSpPr>
        <p:grpSpPr>
          <a:xfrm>
            <a:off x="9660581" y="2537937"/>
            <a:ext cx="1218603" cy="1180957"/>
            <a:chOff x="9888644" y="2578284"/>
            <a:chExt cx="1218603" cy="1180957"/>
          </a:xfrm>
        </p:grpSpPr>
        <p:pic>
          <p:nvPicPr>
            <p:cNvPr id="7222" name="Picture 54" descr="Kết quả hình ảnh cho artofproblemsolvi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317894" y="2578284"/>
              <a:ext cx="350865" cy="350865"/>
            </a:xfrm>
            <a:prstGeom prst="rect">
              <a:avLst/>
            </a:prstGeom>
            <a:noFill/>
            <a:extLst>
              <a:ext uri="{909E8E84-426E-40DD-AFC4-6F175D3DCCD1}">
                <a14:hiddenFill xmlns:a14="http://schemas.microsoft.com/office/drawing/2010/main">
                  <a:solidFill>
                    <a:srgbClr val="FFFFFF"/>
                  </a:solidFill>
                </a14:hiddenFill>
              </a:ext>
            </a:extLst>
          </p:spPr>
        </p:pic>
        <p:pic>
          <p:nvPicPr>
            <p:cNvPr id="7224" name="Picture 56" descr="Kết quả hình ảnh cho pinterest"/>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0564831" y="3473619"/>
              <a:ext cx="285622" cy="285622"/>
            </a:xfrm>
            <a:prstGeom prst="rect">
              <a:avLst/>
            </a:prstGeom>
            <a:noFill/>
            <a:extLst>
              <a:ext uri="{909E8E84-426E-40DD-AFC4-6F175D3DCCD1}">
                <a14:hiddenFill xmlns:a14="http://schemas.microsoft.com/office/drawing/2010/main">
                  <a:solidFill>
                    <a:srgbClr val="FFFFFF"/>
                  </a:solidFill>
                </a14:hiddenFill>
              </a:ext>
            </a:extLst>
          </p:spPr>
        </p:pic>
        <p:pic>
          <p:nvPicPr>
            <p:cNvPr id="7228" name="Picture 60" descr="Kết quả hình ảnh cho diendantoanhoc.net"/>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930254" y="3209190"/>
              <a:ext cx="914631" cy="198412"/>
            </a:xfrm>
            <a:prstGeom prst="rect">
              <a:avLst/>
            </a:prstGeom>
            <a:noFill/>
            <a:extLst>
              <a:ext uri="{909E8E84-426E-40DD-AFC4-6F175D3DCCD1}">
                <a14:hiddenFill xmlns:a14="http://schemas.microsoft.com/office/drawing/2010/main">
                  <a:solidFill>
                    <a:srgbClr val="FFFFFF"/>
                  </a:solidFill>
                </a14:hiddenFill>
              </a:ext>
            </a:extLst>
          </p:spPr>
        </p:pic>
        <p:pic>
          <p:nvPicPr>
            <p:cNvPr id="7230" name="Picture 62" descr="Diễn đàn HOCMAI - Cộng đồng học tập lớn nhất Việt Nam"/>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058587" y="2868577"/>
              <a:ext cx="242331" cy="242331"/>
            </a:xfrm>
            <a:prstGeom prst="rect">
              <a:avLst/>
            </a:prstGeom>
            <a:noFill/>
            <a:extLst>
              <a:ext uri="{909E8E84-426E-40DD-AFC4-6F175D3DCCD1}">
                <a14:hiddenFill xmlns:a14="http://schemas.microsoft.com/office/drawing/2010/main">
                  <a:solidFill>
                    <a:srgbClr val="FFFFFF"/>
                  </a:solidFill>
                </a14:hiddenFill>
              </a:ext>
            </a:extLst>
          </p:spPr>
        </p:pic>
        <p:pic>
          <p:nvPicPr>
            <p:cNvPr id="7232" name="Picture 64" descr="http://guruquest.net/wp-content/uploads/2015/11/sitelogo.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888644" y="3456866"/>
              <a:ext cx="633274" cy="219784"/>
            </a:xfrm>
            <a:prstGeom prst="rect">
              <a:avLst/>
            </a:prstGeom>
            <a:noFill/>
            <a:extLst>
              <a:ext uri="{909E8E84-426E-40DD-AFC4-6F175D3DCCD1}">
                <a14:hiddenFill xmlns:a14="http://schemas.microsoft.com/office/drawing/2010/main">
                  <a:solidFill>
                    <a:srgbClr val="FFFFFF"/>
                  </a:solidFill>
                </a14:hiddenFill>
              </a:ext>
            </a:extLst>
          </p:spPr>
        </p:pic>
        <p:pic>
          <p:nvPicPr>
            <p:cNvPr id="7234" name="Picture 66" descr="Kết quả hình ảnh cho vnzoom"/>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0493326" y="2971053"/>
              <a:ext cx="613921" cy="204640"/>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TextBox 51"/>
          <p:cNvSpPr txBox="1"/>
          <p:nvPr/>
        </p:nvSpPr>
        <p:spPr>
          <a:xfrm>
            <a:off x="997184" y="3893705"/>
            <a:ext cx="1975221" cy="369332"/>
          </a:xfrm>
          <a:prstGeom prst="rect">
            <a:avLst/>
          </a:prstGeom>
          <a:noFill/>
        </p:spPr>
        <p:txBody>
          <a:bodyPr wrap="none" rtlCol="0">
            <a:spAutoFit/>
          </a:bodyPr>
          <a:lstStyle/>
          <a:p>
            <a:r>
              <a:rPr lang="en-US" smtClean="0">
                <a:latin typeface="Roboto" panose="02000000000000000000" pitchFamily="2" charset="0"/>
                <a:ea typeface="Roboto" panose="02000000000000000000" pitchFamily="2" charset="0"/>
                <a:cs typeface="Roboto" panose="02000000000000000000" pitchFamily="2" charset="0"/>
              </a:rPr>
              <a:t>Công cụ tìm kiếm</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53" name="TextBox 52"/>
          <p:cNvSpPr txBox="1"/>
          <p:nvPr/>
        </p:nvSpPr>
        <p:spPr>
          <a:xfrm>
            <a:off x="3302234" y="3893705"/>
            <a:ext cx="1436612" cy="369332"/>
          </a:xfrm>
          <a:prstGeom prst="rect">
            <a:avLst/>
          </a:prstGeom>
          <a:noFill/>
        </p:spPr>
        <p:txBody>
          <a:bodyPr wrap="none" rtlCol="0">
            <a:spAutoFit/>
          </a:bodyPr>
          <a:lstStyle/>
          <a:p>
            <a:r>
              <a:rPr lang="en-US" smtClean="0">
                <a:latin typeface="Roboto" panose="02000000000000000000" pitchFamily="2" charset="0"/>
                <a:ea typeface="Roboto" panose="02000000000000000000" pitchFamily="2" charset="0"/>
                <a:cs typeface="Roboto" panose="02000000000000000000" pitchFamily="2" charset="0"/>
              </a:rPr>
              <a:t>Mạng xã hội</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54" name="TextBox 53"/>
          <p:cNvSpPr txBox="1"/>
          <p:nvPr/>
        </p:nvSpPr>
        <p:spPr>
          <a:xfrm>
            <a:off x="5267284" y="3893705"/>
            <a:ext cx="1830950" cy="369332"/>
          </a:xfrm>
          <a:prstGeom prst="rect">
            <a:avLst/>
          </a:prstGeom>
          <a:noFill/>
        </p:spPr>
        <p:txBody>
          <a:bodyPr wrap="none" rtlCol="0">
            <a:spAutoFit/>
          </a:bodyPr>
          <a:lstStyle/>
          <a:p>
            <a:r>
              <a:rPr lang="en-US" smtClean="0">
                <a:latin typeface="Roboto" panose="02000000000000000000" pitchFamily="2" charset="0"/>
                <a:ea typeface="Roboto" panose="02000000000000000000" pitchFamily="2" charset="0"/>
                <a:cs typeface="Roboto" panose="02000000000000000000" pitchFamily="2" charset="0"/>
              </a:rPr>
              <a:t>Website hỏi đáp</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55" name="TextBox 54"/>
          <p:cNvSpPr txBox="1"/>
          <p:nvPr/>
        </p:nvSpPr>
        <p:spPr>
          <a:xfrm>
            <a:off x="7345992" y="3893705"/>
            <a:ext cx="1837362" cy="369332"/>
          </a:xfrm>
          <a:prstGeom prst="rect">
            <a:avLst/>
          </a:prstGeom>
          <a:noFill/>
        </p:spPr>
        <p:txBody>
          <a:bodyPr wrap="none" rtlCol="0">
            <a:spAutoFit/>
          </a:bodyPr>
          <a:lstStyle/>
          <a:p>
            <a:r>
              <a:rPr lang="en-US" smtClean="0">
                <a:latin typeface="Roboto" panose="02000000000000000000" pitchFamily="2" charset="0"/>
                <a:ea typeface="Roboto" panose="02000000000000000000" pitchFamily="2" charset="0"/>
                <a:cs typeface="Roboto" panose="02000000000000000000" pitchFamily="2" charset="0"/>
              </a:rPr>
              <a:t>Website học tập</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56" name="TextBox 55"/>
          <p:cNvSpPr txBox="1"/>
          <p:nvPr/>
        </p:nvSpPr>
        <p:spPr>
          <a:xfrm>
            <a:off x="9454192" y="3893705"/>
            <a:ext cx="1830950" cy="369332"/>
          </a:xfrm>
          <a:prstGeom prst="rect">
            <a:avLst/>
          </a:prstGeom>
          <a:noFill/>
        </p:spPr>
        <p:txBody>
          <a:bodyPr wrap="none" rtlCol="0">
            <a:spAutoFit/>
          </a:bodyPr>
          <a:lstStyle/>
          <a:p>
            <a:r>
              <a:rPr lang="en-US" smtClean="0">
                <a:latin typeface="Roboto" panose="02000000000000000000" pitchFamily="2" charset="0"/>
                <a:ea typeface="Roboto" panose="02000000000000000000" pitchFamily="2" charset="0"/>
                <a:cs typeface="Roboto" panose="02000000000000000000" pitchFamily="2" charset="0"/>
              </a:rPr>
              <a:t>Forum, diễn đàn</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57" name="TextBox 56"/>
          <p:cNvSpPr txBox="1"/>
          <p:nvPr/>
        </p:nvSpPr>
        <p:spPr>
          <a:xfrm>
            <a:off x="1502874" y="4961737"/>
            <a:ext cx="9782267" cy="923330"/>
          </a:xfrm>
          <a:prstGeom prst="rect">
            <a:avLst/>
          </a:prstGeom>
          <a:noFill/>
        </p:spPr>
        <p:txBody>
          <a:bodyPr wrap="square" rtlCol="0">
            <a:spAutoFit/>
          </a:bodyPr>
          <a:lstStyle/>
          <a:p>
            <a:pPr algn="just"/>
            <a:r>
              <a:rPr lang="en-US" smtClean="0">
                <a:solidFill>
                  <a:srgbClr val="F3700D"/>
                </a:solidFill>
                <a:latin typeface="Roboto" panose="02000000000000000000" pitchFamily="2" charset="0"/>
                <a:ea typeface="Roboto" panose="02000000000000000000" pitchFamily="2" charset="0"/>
                <a:cs typeface="Roboto" panose="02000000000000000000" pitchFamily="2" charset="0"/>
              </a:rPr>
              <a:t>Tuy nhiên tất cả c</a:t>
            </a:r>
            <a:r>
              <a:rPr lang="vi-VN" smtClean="0">
                <a:solidFill>
                  <a:srgbClr val="F3700D"/>
                </a:solidFill>
                <a:latin typeface="Roboto" panose="02000000000000000000" pitchFamily="2" charset="0"/>
                <a:ea typeface="Roboto" panose="02000000000000000000" pitchFamily="2" charset="0"/>
                <a:cs typeface="Roboto" panose="02000000000000000000" pitchFamily="2" charset="0"/>
              </a:rPr>
              <a:t>ác hệ thống kể trên không thể giải quyết hoàn toàn được vấn đề</a:t>
            </a:r>
            <a:r>
              <a:rPr lang="en-US" smtClean="0">
                <a:solidFill>
                  <a:srgbClr val="F3700D"/>
                </a:solidFill>
                <a:latin typeface="Roboto" panose="02000000000000000000" pitchFamily="2" charset="0"/>
                <a:ea typeface="Roboto" panose="02000000000000000000" pitchFamily="2" charset="0"/>
                <a:cs typeface="Roboto" panose="02000000000000000000" pitchFamily="2" charset="0"/>
              </a:rPr>
              <a:t> tìm kiếm và kết nối hỏi đáp tức thời giữa một bên là người có thắc mắc và một bên là người có thể giải đáp(chuyên gia).</a:t>
            </a:r>
            <a:endParaRPr lang="en-US">
              <a:solidFill>
                <a:srgbClr val="F3700D"/>
              </a:solidFill>
              <a:latin typeface="Roboto" panose="02000000000000000000" pitchFamily="2" charset="0"/>
              <a:ea typeface="Roboto" panose="02000000000000000000" pitchFamily="2" charset="0"/>
              <a:cs typeface="Roboto" panose="02000000000000000000" pitchFamily="2" charset="0"/>
            </a:endParaRPr>
          </a:p>
        </p:txBody>
      </p:sp>
      <p:cxnSp>
        <p:nvCxnSpPr>
          <p:cNvPr id="58" name="Straight Arrow Connector 57"/>
          <p:cNvCxnSpPr/>
          <p:nvPr/>
        </p:nvCxnSpPr>
        <p:spPr>
          <a:xfrm>
            <a:off x="1143000" y="5162550"/>
            <a:ext cx="304800" cy="0"/>
          </a:xfrm>
          <a:prstGeom prst="straightConnector1">
            <a:avLst/>
          </a:prstGeom>
          <a:ln w="41275">
            <a:solidFill>
              <a:srgbClr val="F3700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5124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0600" y="514350"/>
            <a:ext cx="2162772" cy="369332"/>
          </a:xfrm>
          <a:prstGeom prst="rect">
            <a:avLst/>
          </a:prstGeom>
          <a:noFill/>
        </p:spPr>
        <p:txBody>
          <a:bodyPr wrap="none" rtlCol="0">
            <a:spAutoFit/>
          </a:bodyPr>
          <a:lstStyle/>
          <a:p>
            <a:r>
              <a:rPr lang="en-US" smtClean="0">
                <a:latin typeface="Montserrat" panose="00000500000000000000" pitchFamily="2" charset="0"/>
              </a:rPr>
              <a:t>YÊU CẦU ĐẶT RA</a:t>
            </a:r>
            <a:endParaRPr lang="en-US">
              <a:latin typeface="Montserrat" panose="00000500000000000000" pitchFamily="2" charset="0"/>
            </a:endParaRPr>
          </a:p>
        </p:txBody>
      </p:sp>
      <p:cxnSp>
        <p:nvCxnSpPr>
          <p:cNvPr id="6" name="Straight Connector 5"/>
          <p:cNvCxnSpPr/>
          <p:nvPr/>
        </p:nvCxnSpPr>
        <p:spPr>
          <a:xfrm>
            <a:off x="1076325" y="971550"/>
            <a:ext cx="428625" cy="0"/>
          </a:xfrm>
          <a:prstGeom prst="line">
            <a:avLst/>
          </a:prstGeom>
          <a:ln w="50800">
            <a:solidFill>
              <a:srgbClr val="029486"/>
            </a:solidFill>
          </a:ln>
        </p:spPr>
        <p:style>
          <a:lnRef idx="1">
            <a:schemeClr val="accent1"/>
          </a:lnRef>
          <a:fillRef idx="0">
            <a:schemeClr val="accent1"/>
          </a:fillRef>
          <a:effectRef idx="0">
            <a:schemeClr val="accent1"/>
          </a:effectRef>
          <a:fontRef idx="minor">
            <a:schemeClr val="tx1"/>
          </a:fontRef>
        </p:style>
      </p:cxnSp>
      <p:sp>
        <p:nvSpPr>
          <p:cNvPr id="13" name="Freeform 5"/>
          <p:cNvSpPr>
            <a:spLocks/>
          </p:cNvSpPr>
          <p:nvPr/>
        </p:nvSpPr>
        <p:spPr bwMode="auto">
          <a:xfrm>
            <a:off x="1076325" y="1323461"/>
            <a:ext cx="140595" cy="161897"/>
          </a:xfrm>
          <a:custGeom>
            <a:avLst/>
            <a:gdLst>
              <a:gd name="T0" fmla="*/ 0 w 198"/>
              <a:gd name="T1" fmla="*/ 0 h 228"/>
              <a:gd name="T2" fmla="*/ 0 w 198"/>
              <a:gd name="T3" fmla="*/ 228 h 228"/>
              <a:gd name="T4" fmla="*/ 198 w 198"/>
              <a:gd name="T5" fmla="*/ 114 h 228"/>
              <a:gd name="T6" fmla="*/ 0 w 198"/>
              <a:gd name="T7" fmla="*/ 0 h 228"/>
            </a:gdLst>
            <a:ahLst/>
            <a:cxnLst>
              <a:cxn ang="0">
                <a:pos x="T0" y="T1"/>
              </a:cxn>
              <a:cxn ang="0">
                <a:pos x="T2" y="T3"/>
              </a:cxn>
              <a:cxn ang="0">
                <a:pos x="T4" y="T5"/>
              </a:cxn>
              <a:cxn ang="0">
                <a:pos x="T6" y="T7"/>
              </a:cxn>
            </a:cxnLst>
            <a:rect l="0" t="0" r="r" b="b"/>
            <a:pathLst>
              <a:path w="198" h="228">
                <a:moveTo>
                  <a:pt x="0" y="0"/>
                </a:moveTo>
                <a:lnTo>
                  <a:pt x="0" y="228"/>
                </a:lnTo>
                <a:lnTo>
                  <a:pt x="198" y="114"/>
                </a:lnTo>
                <a:lnTo>
                  <a:pt x="0" y="0"/>
                </a:lnTo>
                <a:close/>
              </a:path>
            </a:pathLst>
          </a:custGeom>
          <a:solidFill>
            <a:srgbClr val="029486"/>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1216920" y="1576386"/>
            <a:ext cx="9220794" cy="923330"/>
          </a:xfrm>
          <a:prstGeom prst="rect">
            <a:avLst/>
          </a:prstGeom>
          <a:noFill/>
        </p:spPr>
        <p:txBody>
          <a:bodyPr wrap="none" rtlCol="0">
            <a:spAutoFit/>
          </a:bodyPr>
          <a:lstStyle/>
          <a:p>
            <a:pPr>
              <a:lnSpc>
                <a:spcPct val="150000"/>
              </a:lnSpc>
            </a:pPr>
            <a:r>
              <a:rPr lang="en-US" i="1" smtClean="0">
                <a:latin typeface="Roboto" panose="02000000000000000000" pitchFamily="2" charset="0"/>
                <a:ea typeface="Roboto" panose="02000000000000000000" pitchFamily="2" charset="0"/>
                <a:cs typeface="Roboto" panose="02000000000000000000" pitchFamily="2" charset="0"/>
              </a:rPr>
              <a:t>Xây dựng một hệ thống thông tin hỏi đáp, giải quyết được nhu cầu hỏi đáp tức thời </a:t>
            </a:r>
          </a:p>
          <a:p>
            <a:pPr>
              <a:lnSpc>
                <a:spcPct val="150000"/>
              </a:lnSpc>
            </a:pPr>
            <a:r>
              <a:rPr lang="en-US" i="1" smtClean="0">
                <a:latin typeface="Roboto" panose="02000000000000000000" pitchFamily="2" charset="0"/>
                <a:ea typeface="Roboto" panose="02000000000000000000" pitchFamily="2" charset="0"/>
                <a:cs typeface="Roboto" panose="02000000000000000000" pitchFamily="2" charset="0"/>
              </a:rPr>
              <a:t>giữa người có thắc mắc và người có thể giải đáp, trước hết ở trong lĩnh vực toán phổ thông.</a:t>
            </a:r>
            <a:endParaRPr lang="en-US" i="1">
              <a:latin typeface="Roboto" panose="02000000000000000000" pitchFamily="2" charset="0"/>
              <a:ea typeface="Roboto" panose="02000000000000000000" pitchFamily="2" charset="0"/>
              <a:cs typeface="Roboto" panose="02000000000000000000" pitchFamily="2" charset="0"/>
            </a:endParaRPr>
          </a:p>
        </p:txBody>
      </p:sp>
      <p:sp>
        <p:nvSpPr>
          <p:cNvPr id="45" name="Oval 44"/>
          <p:cNvSpPr/>
          <p:nvPr/>
        </p:nvSpPr>
        <p:spPr>
          <a:xfrm>
            <a:off x="4964696" y="2788623"/>
            <a:ext cx="1874543" cy="1186398"/>
          </a:xfrm>
          <a:prstGeom prst="ellipse">
            <a:avLst/>
          </a:prstGeom>
          <a:solidFill>
            <a:srgbClr val="F3700D"/>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smtClean="0">
                <a:latin typeface="Montserrat" panose="00000500000000000000" pitchFamily="2" charset="0"/>
              </a:rPr>
              <a:t>MATHOVER</a:t>
            </a:r>
          </a:p>
        </p:txBody>
      </p:sp>
      <p:cxnSp>
        <p:nvCxnSpPr>
          <p:cNvPr id="48" name="Straight Arrow Connector 47"/>
          <p:cNvCxnSpPr/>
          <p:nvPr/>
        </p:nvCxnSpPr>
        <p:spPr>
          <a:xfrm>
            <a:off x="3544725" y="3388786"/>
            <a:ext cx="1034883" cy="0"/>
          </a:xfrm>
          <a:prstGeom prst="straightConnector1">
            <a:avLst/>
          </a:prstGeom>
          <a:ln w="53975">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297888" y="3388786"/>
            <a:ext cx="1034883" cy="0"/>
          </a:xfrm>
          <a:prstGeom prst="straightConnector1">
            <a:avLst/>
          </a:prstGeom>
          <a:ln w="53975">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0" name="Group 23"/>
          <p:cNvGrpSpPr>
            <a:grpSpLocks noChangeAspect="1"/>
          </p:cNvGrpSpPr>
          <p:nvPr/>
        </p:nvGrpSpPr>
        <p:grpSpPr bwMode="auto">
          <a:xfrm>
            <a:off x="9001733" y="2822678"/>
            <a:ext cx="734674" cy="784365"/>
            <a:chOff x="5490" y="273"/>
            <a:chExt cx="1855" cy="1768"/>
          </a:xfrm>
        </p:grpSpPr>
        <p:sp>
          <p:nvSpPr>
            <p:cNvPr id="51" name="AutoShape 22"/>
            <p:cNvSpPr>
              <a:spLocks noChangeAspect="1" noChangeArrowheads="1" noTextEdit="1"/>
            </p:cNvSpPr>
            <p:nvPr/>
          </p:nvSpPr>
          <p:spPr bwMode="auto">
            <a:xfrm>
              <a:off x="5490" y="273"/>
              <a:ext cx="1855" cy="1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4"/>
            <p:cNvSpPr>
              <a:spLocks/>
            </p:cNvSpPr>
            <p:nvPr/>
          </p:nvSpPr>
          <p:spPr bwMode="auto">
            <a:xfrm>
              <a:off x="5490" y="273"/>
              <a:ext cx="1142" cy="871"/>
            </a:xfrm>
            <a:custGeom>
              <a:avLst/>
              <a:gdLst>
                <a:gd name="T0" fmla="*/ 1209 w 1261"/>
                <a:gd name="T1" fmla="*/ 0 h 962"/>
                <a:gd name="T2" fmla="*/ 52 w 1261"/>
                <a:gd name="T3" fmla="*/ 0 h 962"/>
                <a:gd name="T4" fmla="*/ 0 w 1261"/>
                <a:gd name="T5" fmla="*/ 53 h 962"/>
                <a:gd name="T6" fmla="*/ 0 w 1261"/>
                <a:gd name="T7" fmla="*/ 910 h 962"/>
                <a:gd name="T8" fmla="*/ 52 w 1261"/>
                <a:gd name="T9" fmla="*/ 962 h 962"/>
                <a:gd name="T10" fmla="*/ 1188 w 1261"/>
                <a:gd name="T11" fmla="*/ 962 h 962"/>
                <a:gd name="T12" fmla="*/ 1050 w 1261"/>
                <a:gd name="T13" fmla="*/ 877 h 962"/>
                <a:gd name="T14" fmla="*/ 1026 w 1261"/>
                <a:gd name="T15" fmla="*/ 857 h 962"/>
                <a:gd name="T16" fmla="*/ 104 w 1261"/>
                <a:gd name="T17" fmla="*/ 857 h 962"/>
                <a:gd name="T18" fmla="*/ 104 w 1261"/>
                <a:gd name="T19" fmla="*/ 105 h 962"/>
                <a:gd name="T20" fmla="*/ 1157 w 1261"/>
                <a:gd name="T21" fmla="*/ 105 h 962"/>
                <a:gd name="T22" fmla="*/ 1157 w 1261"/>
                <a:gd name="T23" fmla="*/ 612 h 962"/>
                <a:gd name="T24" fmla="*/ 1203 w 1261"/>
                <a:gd name="T25" fmla="*/ 630 h 962"/>
                <a:gd name="T26" fmla="*/ 1261 w 1261"/>
                <a:gd name="T27" fmla="*/ 666 h 962"/>
                <a:gd name="T28" fmla="*/ 1261 w 1261"/>
                <a:gd name="T29" fmla="*/ 53 h 962"/>
                <a:gd name="T30" fmla="*/ 1209 w 1261"/>
                <a:gd name="T31" fmla="*/ 0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1" h="962">
                  <a:moveTo>
                    <a:pt x="1209" y="0"/>
                  </a:moveTo>
                  <a:cubicBezTo>
                    <a:pt x="52" y="0"/>
                    <a:pt x="52" y="0"/>
                    <a:pt x="52" y="0"/>
                  </a:cubicBezTo>
                  <a:cubicBezTo>
                    <a:pt x="23" y="0"/>
                    <a:pt x="0" y="24"/>
                    <a:pt x="0" y="53"/>
                  </a:cubicBezTo>
                  <a:cubicBezTo>
                    <a:pt x="0" y="910"/>
                    <a:pt x="0" y="910"/>
                    <a:pt x="0" y="910"/>
                  </a:cubicBezTo>
                  <a:cubicBezTo>
                    <a:pt x="0" y="939"/>
                    <a:pt x="23" y="962"/>
                    <a:pt x="52" y="962"/>
                  </a:cubicBezTo>
                  <a:cubicBezTo>
                    <a:pt x="1188" y="962"/>
                    <a:pt x="1188" y="962"/>
                    <a:pt x="1188" y="962"/>
                  </a:cubicBezTo>
                  <a:cubicBezTo>
                    <a:pt x="1050" y="877"/>
                    <a:pt x="1050" y="877"/>
                    <a:pt x="1050" y="877"/>
                  </a:cubicBezTo>
                  <a:cubicBezTo>
                    <a:pt x="1041" y="871"/>
                    <a:pt x="1033" y="865"/>
                    <a:pt x="1026" y="857"/>
                  </a:cubicBezTo>
                  <a:cubicBezTo>
                    <a:pt x="104" y="857"/>
                    <a:pt x="104" y="857"/>
                    <a:pt x="104" y="857"/>
                  </a:cubicBezTo>
                  <a:cubicBezTo>
                    <a:pt x="104" y="105"/>
                    <a:pt x="104" y="105"/>
                    <a:pt x="104" y="105"/>
                  </a:cubicBezTo>
                  <a:cubicBezTo>
                    <a:pt x="1157" y="105"/>
                    <a:pt x="1157" y="105"/>
                    <a:pt x="1157" y="105"/>
                  </a:cubicBezTo>
                  <a:cubicBezTo>
                    <a:pt x="1157" y="612"/>
                    <a:pt x="1157" y="612"/>
                    <a:pt x="1157" y="612"/>
                  </a:cubicBezTo>
                  <a:cubicBezTo>
                    <a:pt x="1173" y="615"/>
                    <a:pt x="1188" y="621"/>
                    <a:pt x="1203" y="630"/>
                  </a:cubicBezTo>
                  <a:cubicBezTo>
                    <a:pt x="1261" y="666"/>
                    <a:pt x="1261" y="666"/>
                    <a:pt x="1261" y="666"/>
                  </a:cubicBezTo>
                  <a:cubicBezTo>
                    <a:pt x="1261" y="53"/>
                    <a:pt x="1261" y="53"/>
                    <a:pt x="1261" y="53"/>
                  </a:cubicBezTo>
                  <a:cubicBezTo>
                    <a:pt x="1261" y="24"/>
                    <a:pt x="1238" y="0"/>
                    <a:pt x="1209" y="0"/>
                  </a:cubicBezTo>
                  <a:close/>
                </a:path>
              </a:pathLst>
            </a:custGeom>
            <a:solidFill>
              <a:srgbClr val="029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5"/>
            <p:cNvSpPr>
              <a:spLocks/>
            </p:cNvSpPr>
            <p:nvPr/>
          </p:nvSpPr>
          <p:spPr bwMode="auto">
            <a:xfrm>
              <a:off x="6212" y="705"/>
              <a:ext cx="226" cy="195"/>
            </a:xfrm>
            <a:custGeom>
              <a:avLst/>
              <a:gdLst>
                <a:gd name="T0" fmla="*/ 70 w 250"/>
                <a:gd name="T1" fmla="*/ 13 h 216"/>
                <a:gd name="T2" fmla="*/ 14 w 250"/>
                <a:gd name="T3" fmla="*/ 20 h 216"/>
                <a:gd name="T4" fmla="*/ 21 w 250"/>
                <a:gd name="T5" fmla="*/ 76 h 216"/>
                <a:gd name="T6" fmla="*/ 198 w 250"/>
                <a:gd name="T7" fmla="*/ 216 h 216"/>
                <a:gd name="T8" fmla="*/ 206 w 250"/>
                <a:gd name="T9" fmla="*/ 200 h 216"/>
                <a:gd name="T10" fmla="*/ 250 w 250"/>
                <a:gd name="T11" fmla="*/ 155 h 216"/>
                <a:gd name="T12" fmla="*/ 70 w 250"/>
                <a:gd name="T13" fmla="*/ 13 h 216"/>
              </a:gdLst>
              <a:ahLst/>
              <a:cxnLst>
                <a:cxn ang="0">
                  <a:pos x="T0" y="T1"/>
                </a:cxn>
                <a:cxn ang="0">
                  <a:pos x="T2" y="T3"/>
                </a:cxn>
                <a:cxn ang="0">
                  <a:pos x="T4" y="T5"/>
                </a:cxn>
                <a:cxn ang="0">
                  <a:pos x="T6" y="T7"/>
                </a:cxn>
                <a:cxn ang="0">
                  <a:pos x="T8" y="T9"/>
                </a:cxn>
                <a:cxn ang="0">
                  <a:pos x="T10" y="T11"/>
                </a:cxn>
                <a:cxn ang="0">
                  <a:pos x="T12" y="T13"/>
                </a:cxn>
              </a:cxnLst>
              <a:rect l="0" t="0" r="r" b="b"/>
              <a:pathLst>
                <a:path w="250" h="216">
                  <a:moveTo>
                    <a:pt x="70" y="13"/>
                  </a:moveTo>
                  <a:cubicBezTo>
                    <a:pt x="53" y="0"/>
                    <a:pt x="28" y="3"/>
                    <a:pt x="14" y="20"/>
                  </a:cubicBezTo>
                  <a:cubicBezTo>
                    <a:pt x="0" y="37"/>
                    <a:pt x="3" y="63"/>
                    <a:pt x="21" y="76"/>
                  </a:cubicBezTo>
                  <a:cubicBezTo>
                    <a:pt x="198" y="216"/>
                    <a:pt x="198" y="216"/>
                    <a:pt x="198" y="216"/>
                  </a:cubicBezTo>
                  <a:cubicBezTo>
                    <a:pt x="200" y="211"/>
                    <a:pt x="203" y="205"/>
                    <a:pt x="206" y="200"/>
                  </a:cubicBezTo>
                  <a:cubicBezTo>
                    <a:pt x="218" y="181"/>
                    <a:pt x="233" y="166"/>
                    <a:pt x="250" y="155"/>
                  </a:cubicBezTo>
                  <a:lnTo>
                    <a:pt x="70" y="13"/>
                  </a:lnTo>
                  <a:close/>
                </a:path>
              </a:pathLst>
            </a:custGeom>
            <a:solidFill>
              <a:srgbClr val="029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26"/>
            <p:cNvSpPr>
              <a:spLocks noChangeArrowheads="1"/>
            </p:cNvSpPr>
            <p:nvPr/>
          </p:nvSpPr>
          <p:spPr bwMode="auto">
            <a:xfrm>
              <a:off x="6874" y="389"/>
              <a:ext cx="272" cy="272"/>
            </a:xfrm>
            <a:prstGeom prst="ellipse">
              <a:avLst/>
            </a:prstGeom>
            <a:solidFill>
              <a:srgbClr val="029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7"/>
            <p:cNvSpPr>
              <a:spLocks/>
            </p:cNvSpPr>
            <p:nvPr/>
          </p:nvSpPr>
          <p:spPr bwMode="auto">
            <a:xfrm>
              <a:off x="6435" y="705"/>
              <a:ext cx="909" cy="1337"/>
            </a:xfrm>
            <a:custGeom>
              <a:avLst/>
              <a:gdLst>
                <a:gd name="T0" fmla="*/ 1001 w 1004"/>
                <a:gd name="T1" fmla="*/ 170 h 1477"/>
                <a:gd name="T2" fmla="*/ 830 w 1004"/>
                <a:gd name="T3" fmla="*/ 0 h 1477"/>
                <a:gd name="T4" fmla="*/ 757 w 1004"/>
                <a:gd name="T5" fmla="*/ 0 h 1477"/>
                <a:gd name="T6" fmla="*/ 667 w 1004"/>
                <a:gd name="T7" fmla="*/ 233 h 1477"/>
                <a:gd name="T8" fmla="*/ 686 w 1004"/>
                <a:gd name="T9" fmla="*/ 138 h 1477"/>
                <a:gd name="T10" fmla="*/ 683 w 1004"/>
                <a:gd name="T11" fmla="*/ 118 h 1477"/>
                <a:gd name="T12" fmla="*/ 653 w 1004"/>
                <a:gd name="T13" fmla="*/ 64 h 1477"/>
                <a:gd name="T14" fmla="*/ 679 w 1004"/>
                <a:gd name="T15" fmla="*/ 17 h 1477"/>
                <a:gd name="T16" fmla="*/ 679 w 1004"/>
                <a:gd name="T17" fmla="*/ 6 h 1477"/>
                <a:gd name="T18" fmla="*/ 670 w 1004"/>
                <a:gd name="T19" fmla="*/ 1 h 1477"/>
                <a:gd name="T20" fmla="*/ 598 w 1004"/>
                <a:gd name="T21" fmla="*/ 1 h 1477"/>
                <a:gd name="T22" fmla="*/ 589 w 1004"/>
                <a:gd name="T23" fmla="*/ 6 h 1477"/>
                <a:gd name="T24" fmla="*/ 589 w 1004"/>
                <a:gd name="T25" fmla="*/ 17 h 1477"/>
                <a:gd name="T26" fmla="*/ 615 w 1004"/>
                <a:gd name="T27" fmla="*/ 64 h 1477"/>
                <a:gd name="T28" fmla="*/ 586 w 1004"/>
                <a:gd name="T29" fmla="*/ 118 h 1477"/>
                <a:gd name="T30" fmla="*/ 582 w 1004"/>
                <a:gd name="T31" fmla="*/ 139 h 1477"/>
                <a:gd name="T32" fmla="*/ 604 w 1004"/>
                <a:gd name="T33" fmla="*/ 233 h 1477"/>
                <a:gd name="T34" fmla="*/ 511 w 1004"/>
                <a:gd name="T35" fmla="*/ 0 h 1477"/>
                <a:gd name="T36" fmla="*/ 440 w 1004"/>
                <a:gd name="T37" fmla="*/ 0 h 1477"/>
                <a:gd name="T38" fmla="*/ 268 w 1004"/>
                <a:gd name="T39" fmla="*/ 170 h 1477"/>
                <a:gd name="T40" fmla="*/ 268 w 1004"/>
                <a:gd name="T41" fmla="*/ 306 h 1477"/>
                <a:gd name="T42" fmla="*/ 121 w 1004"/>
                <a:gd name="T43" fmla="*/ 215 h 1477"/>
                <a:gd name="T44" fmla="*/ 21 w 1004"/>
                <a:gd name="T45" fmla="*/ 238 h 1477"/>
                <a:gd name="T46" fmla="*/ 44 w 1004"/>
                <a:gd name="T47" fmla="*/ 338 h 1477"/>
                <a:gd name="T48" fmla="*/ 301 w 1004"/>
                <a:gd name="T49" fmla="*/ 497 h 1477"/>
                <a:gd name="T50" fmla="*/ 412 w 1004"/>
                <a:gd name="T51" fmla="*/ 436 h 1477"/>
                <a:gd name="T52" fmla="*/ 413 w 1004"/>
                <a:gd name="T53" fmla="*/ 171 h 1477"/>
                <a:gd name="T54" fmla="*/ 429 w 1004"/>
                <a:gd name="T55" fmla="*/ 156 h 1477"/>
                <a:gd name="T56" fmla="*/ 444 w 1004"/>
                <a:gd name="T57" fmla="*/ 171 h 1477"/>
                <a:gd name="T58" fmla="*/ 442 w 1004"/>
                <a:gd name="T59" fmla="*/ 1390 h 1477"/>
                <a:gd name="T60" fmla="*/ 529 w 1004"/>
                <a:gd name="T61" fmla="*/ 1477 h 1477"/>
                <a:gd name="T62" fmla="*/ 616 w 1004"/>
                <a:gd name="T63" fmla="*/ 1390 h 1477"/>
                <a:gd name="T64" fmla="*/ 616 w 1004"/>
                <a:gd name="T65" fmla="*/ 694 h 1477"/>
                <a:gd name="T66" fmla="*/ 654 w 1004"/>
                <a:gd name="T67" fmla="*/ 694 h 1477"/>
                <a:gd name="T68" fmla="*/ 654 w 1004"/>
                <a:gd name="T69" fmla="*/ 1390 h 1477"/>
                <a:gd name="T70" fmla="*/ 741 w 1004"/>
                <a:gd name="T71" fmla="*/ 1477 h 1477"/>
                <a:gd name="T72" fmla="*/ 828 w 1004"/>
                <a:gd name="T73" fmla="*/ 1390 h 1477"/>
                <a:gd name="T74" fmla="*/ 828 w 1004"/>
                <a:gd name="T75" fmla="*/ 171 h 1477"/>
                <a:gd name="T76" fmla="*/ 842 w 1004"/>
                <a:gd name="T77" fmla="*/ 157 h 1477"/>
                <a:gd name="T78" fmla="*/ 856 w 1004"/>
                <a:gd name="T79" fmla="*/ 171 h 1477"/>
                <a:gd name="T80" fmla="*/ 859 w 1004"/>
                <a:gd name="T81" fmla="*/ 704 h 1477"/>
                <a:gd name="T82" fmla="*/ 932 w 1004"/>
                <a:gd name="T83" fmla="*/ 776 h 1477"/>
                <a:gd name="T84" fmla="*/ 932 w 1004"/>
                <a:gd name="T85" fmla="*/ 776 h 1477"/>
                <a:gd name="T86" fmla="*/ 1004 w 1004"/>
                <a:gd name="T87" fmla="*/ 703 h 1477"/>
                <a:gd name="T88" fmla="*/ 1001 w 1004"/>
                <a:gd name="T89" fmla="*/ 170 h 1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4" h="1477">
                  <a:moveTo>
                    <a:pt x="1001" y="170"/>
                  </a:moveTo>
                  <a:cubicBezTo>
                    <a:pt x="1001" y="76"/>
                    <a:pt x="924" y="0"/>
                    <a:pt x="830" y="0"/>
                  </a:cubicBezTo>
                  <a:cubicBezTo>
                    <a:pt x="757" y="0"/>
                    <a:pt x="757" y="0"/>
                    <a:pt x="757" y="0"/>
                  </a:cubicBezTo>
                  <a:cubicBezTo>
                    <a:pt x="686" y="185"/>
                    <a:pt x="712" y="117"/>
                    <a:pt x="667" y="233"/>
                  </a:cubicBezTo>
                  <a:cubicBezTo>
                    <a:pt x="686" y="138"/>
                    <a:pt x="686" y="138"/>
                    <a:pt x="686" y="138"/>
                  </a:cubicBezTo>
                  <a:cubicBezTo>
                    <a:pt x="687" y="131"/>
                    <a:pt x="686" y="124"/>
                    <a:pt x="683" y="118"/>
                  </a:cubicBezTo>
                  <a:cubicBezTo>
                    <a:pt x="653" y="64"/>
                    <a:pt x="653" y="64"/>
                    <a:pt x="653" y="64"/>
                  </a:cubicBezTo>
                  <a:cubicBezTo>
                    <a:pt x="679" y="17"/>
                    <a:pt x="679" y="17"/>
                    <a:pt x="679" y="17"/>
                  </a:cubicBezTo>
                  <a:cubicBezTo>
                    <a:pt x="681" y="13"/>
                    <a:pt x="681" y="9"/>
                    <a:pt x="679" y="6"/>
                  </a:cubicBezTo>
                  <a:cubicBezTo>
                    <a:pt x="677" y="3"/>
                    <a:pt x="674" y="1"/>
                    <a:pt x="670" y="1"/>
                  </a:cubicBezTo>
                  <a:cubicBezTo>
                    <a:pt x="598" y="1"/>
                    <a:pt x="598" y="1"/>
                    <a:pt x="598" y="1"/>
                  </a:cubicBezTo>
                  <a:cubicBezTo>
                    <a:pt x="594" y="1"/>
                    <a:pt x="591" y="3"/>
                    <a:pt x="589" y="6"/>
                  </a:cubicBezTo>
                  <a:cubicBezTo>
                    <a:pt x="587" y="9"/>
                    <a:pt x="587" y="13"/>
                    <a:pt x="589" y="17"/>
                  </a:cubicBezTo>
                  <a:cubicBezTo>
                    <a:pt x="615" y="64"/>
                    <a:pt x="615" y="64"/>
                    <a:pt x="615" y="64"/>
                  </a:cubicBezTo>
                  <a:cubicBezTo>
                    <a:pt x="586" y="118"/>
                    <a:pt x="586" y="118"/>
                    <a:pt x="586" y="118"/>
                  </a:cubicBezTo>
                  <a:cubicBezTo>
                    <a:pt x="582" y="124"/>
                    <a:pt x="581" y="131"/>
                    <a:pt x="582" y="139"/>
                  </a:cubicBezTo>
                  <a:cubicBezTo>
                    <a:pt x="604" y="233"/>
                    <a:pt x="604" y="233"/>
                    <a:pt x="604" y="233"/>
                  </a:cubicBezTo>
                  <a:cubicBezTo>
                    <a:pt x="592" y="201"/>
                    <a:pt x="520" y="22"/>
                    <a:pt x="511" y="0"/>
                  </a:cubicBezTo>
                  <a:cubicBezTo>
                    <a:pt x="440" y="0"/>
                    <a:pt x="440" y="0"/>
                    <a:pt x="440" y="0"/>
                  </a:cubicBezTo>
                  <a:cubicBezTo>
                    <a:pt x="346" y="0"/>
                    <a:pt x="269" y="76"/>
                    <a:pt x="268" y="170"/>
                  </a:cubicBezTo>
                  <a:cubicBezTo>
                    <a:pt x="268" y="249"/>
                    <a:pt x="268" y="183"/>
                    <a:pt x="268" y="306"/>
                  </a:cubicBezTo>
                  <a:cubicBezTo>
                    <a:pt x="121" y="215"/>
                    <a:pt x="121" y="215"/>
                    <a:pt x="121" y="215"/>
                  </a:cubicBezTo>
                  <a:cubicBezTo>
                    <a:pt x="87" y="194"/>
                    <a:pt x="42" y="204"/>
                    <a:pt x="21" y="238"/>
                  </a:cubicBezTo>
                  <a:cubicBezTo>
                    <a:pt x="0" y="272"/>
                    <a:pt x="10" y="317"/>
                    <a:pt x="44" y="338"/>
                  </a:cubicBezTo>
                  <a:cubicBezTo>
                    <a:pt x="301" y="497"/>
                    <a:pt x="301" y="497"/>
                    <a:pt x="301" y="497"/>
                  </a:cubicBezTo>
                  <a:cubicBezTo>
                    <a:pt x="349" y="527"/>
                    <a:pt x="412" y="493"/>
                    <a:pt x="412" y="436"/>
                  </a:cubicBezTo>
                  <a:cubicBezTo>
                    <a:pt x="412" y="408"/>
                    <a:pt x="413" y="205"/>
                    <a:pt x="413" y="171"/>
                  </a:cubicBezTo>
                  <a:cubicBezTo>
                    <a:pt x="413" y="163"/>
                    <a:pt x="420" y="156"/>
                    <a:pt x="429" y="156"/>
                  </a:cubicBezTo>
                  <a:cubicBezTo>
                    <a:pt x="437" y="156"/>
                    <a:pt x="444" y="163"/>
                    <a:pt x="444" y="171"/>
                  </a:cubicBezTo>
                  <a:cubicBezTo>
                    <a:pt x="444" y="521"/>
                    <a:pt x="442" y="618"/>
                    <a:pt x="442" y="1390"/>
                  </a:cubicBezTo>
                  <a:cubicBezTo>
                    <a:pt x="442" y="1438"/>
                    <a:pt x="481" y="1477"/>
                    <a:pt x="529" y="1477"/>
                  </a:cubicBezTo>
                  <a:cubicBezTo>
                    <a:pt x="577" y="1477"/>
                    <a:pt x="616" y="1438"/>
                    <a:pt x="616" y="1390"/>
                  </a:cubicBezTo>
                  <a:cubicBezTo>
                    <a:pt x="616" y="694"/>
                    <a:pt x="616" y="694"/>
                    <a:pt x="616" y="694"/>
                  </a:cubicBezTo>
                  <a:cubicBezTo>
                    <a:pt x="654" y="694"/>
                    <a:pt x="654" y="694"/>
                    <a:pt x="654" y="694"/>
                  </a:cubicBezTo>
                  <a:cubicBezTo>
                    <a:pt x="654" y="1390"/>
                    <a:pt x="654" y="1390"/>
                    <a:pt x="654" y="1390"/>
                  </a:cubicBezTo>
                  <a:cubicBezTo>
                    <a:pt x="654" y="1438"/>
                    <a:pt x="693" y="1477"/>
                    <a:pt x="741" y="1477"/>
                  </a:cubicBezTo>
                  <a:cubicBezTo>
                    <a:pt x="789" y="1477"/>
                    <a:pt x="828" y="1438"/>
                    <a:pt x="828" y="1390"/>
                  </a:cubicBezTo>
                  <a:cubicBezTo>
                    <a:pt x="828" y="171"/>
                    <a:pt x="828" y="171"/>
                    <a:pt x="828" y="171"/>
                  </a:cubicBezTo>
                  <a:cubicBezTo>
                    <a:pt x="828" y="163"/>
                    <a:pt x="834" y="157"/>
                    <a:pt x="842" y="157"/>
                  </a:cubicBezTo>
                  <a:cubicBezTo>
                    <a:pt x="850" y="157"/>
                    <a:pt x="856" y="163"/>
                    <a:pt x="856" y="171"/>
                  </a:cubicBezTo>
                  <a:cubicBezTo>
                    <a:pt x="859" y="704"/>
                    <a:pt x="859" y="704"/>
                    <a:pt x="859" y="704"/>
                  </a:cubicBezTo>
                  <a:cubicBezTo>
                    <a:pt x="859" y="744"/>
                    <a:pt x="892" y="776"/>
                    <a:pt x="932" y="776"/>
                  </a:cubicBezTo>
                  <a:cubicBezTo>
                    <a:pt x="932" y="776"/>
                    <a:pt x="932" y="776"/>
                    <a:pt x="932" y="776"/>
                  </a:cubicBezTo>
                  <a:cubicBezTo>
                    <a:pt x="972" y="776"/>
                    <a:pt x="1004" y="743"/>
                    <a:pt x="1004" y="703"/>
                  </a:cubicBezTo>
                  <a:lnTo>
                    <a:pt x="1001" y="170"/>
                  </a:lnTo>
                  <a:close/>
                </a:path>
              </a:pathLst>
            </a:custGeom>
            <a:solidFill>
              <a:srgbClr val="029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 name="Group 9"/>
          <p:cNvGrpSpPr>
            <a:grpSpLocks noChangeAspect="1"/>
          </p:cNvGrpSpPr>
          <p:nvPr/>
        </p:nvGrpSpPr>
        <p:grpSpPr bwMode="auto">
          <a:xfrm>
            <a:off x="2304889" y="2659446"/>
            <a:ext cx="561931" cy="881740"/>
            <a:chOff x="1235" y="2479"/>
            <a:chExt cx="509" cy="713"/>
          </a:xfrm>
        </p:grpSpPr>
        <p:sp>
          <p:nvSpPr>
            <p:cNvPr id="57" name="AutoShape 8"/>
            <p:cNvSpPr>
              <a:spLocks noChangeAspect="1" noChangeArrowheads="1" noTextEdit="1"/>
            </p:cNvSpPr>
            <p:nvPr/>
          </p:nvSpPr>
          <p:spPr bwMode="auto">
            <a:xfrm>
              <a:off x="1235" y="2479"/>
              <a:ext cx="509" cy="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10"/>
            <p:cNvSpPr>
              <a:spLocks noChangeArrowheads="1"/>
            </p:cNvSpPr>
            <p:nvPr/>
          </p:nvSpPr>
          <p:spPr bwMode="auto">
            <a:xfrm>
              <a:off x="1244" y="2778"/>
              <a:ext cx="116" cy="115"/>
            </a:xfrm>
            <a:prstGeom prst="ellipse">
              <a:avLst/>
            </a:prstGeom>
            <a:solidFill>
              <a:srgbClr val="029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1"/>
            <p:cNvSpPr>
              <a:spLocks/>
            </p:cNvSpPr>
            <p:nvPr/>
          </p:nvSpPr>
          <p:spPr bwMode="auto">
            <a:xfrm>
              <a:off x="1226" y="2902"/>
              <a:ext cx="161" cy="299"/>
            </a:xfrm>
            <a:custGeom>
              <a:avLst/>
              <a:gdLst>
                <a:gd name="T0" fmla="*/ 45 w 161"/>
                <a:gd name="T1" fmla="*/ 299 h 299"/>
                <a:gd name="T2" fmla="*/ 45 w 161"/>
                <a:gd name="T3" fmla="*/ 299 h 299"/>
                <a:gd name="T4" fmla="*/ 71 w 161"/>
                <a:gd name="T5" fmla="*/ 299 h 299"/>
                <a:gd name="T6" fmla="*/ 71 w 161"/>
                <a:gd name="T7" fmla="*/ 273 h 299"/>
                <a:gd name="T8" fmla="*/ 71 w 161"/>
                <a:gd name="T9" fmla="*/ 273 h 299"/>
                <a:gd name="T10" fmla="*/ 71 w 161"/>
                <a:gd name="T11" fmla="*/ 167 h 299"/>
                <a:gd name="T12" fmla="*/ 80 w 161"/>
                <a:gd name="T13" fmla="*/ 167 h 299"/>
                <a:gd name="T14" fmla="*/ 80 w 161"/>
                <a:gd name="T15" fmla="*/ 273 h 299"/>
                <a:gd name="T16" fmla="*/ 80 w 161"/>
                <a:gd name="T17" fmla="*/ 273 h 299"/>
                <a:gd name="T18" fmla="*/ 80 w 161"/>
                <a:gd name="T19" fmla="*/ 299 h 299"/>
                <a:gd name="T20" fmla="*/ 107 w 161"/>
                <a:gd name="T21" fmla="*/ 299 h 299"/>
                <a:gd name="T22" fmla="*/ 107 w 161"/>
                <a:gd name="T23" fmla="*/ 299 h 299"/>
                <a:gd name="T24" fmla="*/ 134 w 161"/>
                <a:gd name="T25" fmla="*/ 299 h 299"/>
                <a:gd name="T26" fmla="*/ 161 w 161"/>
                <a:gd name="T27" fmla="*/ 299 h 299"/>
                <a:gd name="T28" fmla="*/ 161 w 161"/>
                <a:gd name="T29" fmla="*/ 282 h 299"/>
                <a:gd name="T30" fmla="*/ 134 w 161"/>
                <a:gd name="T31" fmla="*/ 273 h 299"/>
                <a:gd name="T32" fmla="*/ 125 w 161"/>
                <a:gd name="T33" fmla="*/ 273 h 299"/>
                <a:gd name="T34" fmla="*/ 125 w 161"/>
                <a:gd name="T35" fmla="*/ 167 h 299"/>
                <a:gd name="T36" fmla="*/ 125 w 161"/>
                <a:gd name="T37" fmla="*/ 158 h 299"/>
                <a:gd name="T38" fmla="*/ 125 w 161"/>
                <a:gd name="T39" fmla="*/ 141 h 299"/>
                <a:gd name="T40" fmla="*/ 134 w 161"/>
                <a:gd name="T41" fmla="*/ 141 h 299"/>
                <a:gd name="T42" fmla="*/ 134 w 161"/>
                <a:gd name="T43" fmla="*/ 114 h 299"/>
                <a:gd name="T44" fmla="*/ 152 w 161"/>
                <a:gd name="T45" fmla="*/ 114 h 299"/>
                <a:gd name="T46" fmla="*/ 152 w 161"/>
                <a:gd name="T47" fmla="*/ 17 h 299"/>
                <a:gd name="T48" fmla="*/ 98 w 161"/>
                <a:gd name="T49" fmla="*/ 0 h 299"/>
                <a:gd name="T50" fmla="*/ 71 w 161"/>
                <a:gd name="T51" fmla="*/ 26 h 299"/>
                <a:gd name="T52" fmla="*/ 53 w 161"/>
                <a:gd name="T53" fmla="*/ 0 h 299"/>
                <a:gd name="T54" fmla="*/ 0 w 161"/>
                <a:gd name="T55" fmla="*/ 17 h 299"/>
                <a:gd name="T56" fmla="*/ 0 w 161"/>
                <a:gd name="T57" fmla="*/ 123 h 299"/>
                <a:gd name="T58" fmla="*/ 18 w 161"/>
                <a:gd name="T59" fmla="*/ 123 h 299"/>
                <a:gd name="T60" fmla="*/ 27 w 161"/>
                <a:gd name="T61" fmla="*/ 141 h 299"/>
                <a:gd name="T62" fmla="*/ 27 w 161"/>
                <a:gd name="T63" fmla="*/ 141 h 299"/>
                <a:gd name="T64" fmla="*/ 27 w 161"/>
                <a:gd name="T65" fmla="*/ 158 h 299"/>
                <a:gd name="T66" fmla="*/ 27 w 161"/>
                <a:gd name="T67" fmla="*/ 167 h 299"/>
                <a:gd name="T68" fmla="*/ 27 w 161"/>
                <a:gd name="T69" fmla="*/ 273 h 299"/>
                <a:gd name="T70" fmla="*/ 18 w 161"/>
                <a:gd name="T71" fmla="*/ 273 h 299"/>
                <a:gd name="T72" fmla="*/ 0 w 161"/>
                <a:gd name="T73" fmla="*/ 282 h 299"/>
                <a:gd name="T74" fmla="*/ 0 w 161"/>
                <a:gd name="T75" fmla="*/ 299 h 299"/>
                <a:gd name="T76" fmla="*/ 18 w 161"/>
                <a:gd name="T77" fmla="*/ 299 h 299"/>
                <a:gd name="T78" fmla="*/ 45 w 161"/>
                <a:gd name="T79"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1" h="299">
                  <a:moveTo>
                    <a:pt x="45" y="299"/>
                  </a:moveTo>
                  <a:lnTo>
                    <a:pt x="45" y="299"/>
                  </a:lnTo>
                  <a:lnTo>
                    <a:pt x="71" y="299"/>
                  </a:lnTo>
                  <a:lnTo>
                    <a:pt x="71" y="273"/>
                  </a:lnTo>
                  <a:lnTo>
                    <a:pt x="71" y="273"/>
                  </a:lnTo>
                  <a:lnTo>
                    <a:pt x="71" y="167"/>
                  </a:lnTo>
                  <a:lnTo>
                    <a:pt x="80" y="167"/>
                  </a:lnTo>
                  <a:lnTo>
                    <a:pt x="80" y="273"/>
                  </a:lnTo>
                  <a:lnTo>
                    <a:pt x="80" y="273"/>
                  </a:lnTo>
                  <a:lnTo>
                    <a:pt x="80" y="299"/>
                  </a:lnTo>
                  <a:lnTo>
                    <a:pt x="107" y="299"/>
                  </a:lnTo>
                  <a:lnTo>
                    <a:pt x="107" y="299"/>
                  </a:lnTo>
                  <a:lnTo>
                    <a:pt x="134" y="299"/>
                  </a:lnTo>
                  <a:lnTo>
                    <a:pt x="161" y="299"/>
                  </a:lnTo>
                  <a:lnTo>
                    <a:pt x="161" y="282"/>
                  </a:lnTo>
                  <a:lnTo>
                    <a:pt x="134" y="273"/>
                  </a:lnTo>
                  <a:lnTo>
                    <a:pt x="125" y="273"/>
                  </a:lnTo>
                  <a:lnTo>
                    <a:pt x="125" y="167"/>
                  </a:lnTo>
                  <a:lnTo>
                    <a:pt x="125" y="158"/>
                  </a:lnTo>
                  <a:lnTo>
                    <a:pt x="125" y="141"/>
                  </a:lnTo>
                  <a:lnTo>
                    <a:pt x="134" y="141"/>
                  </a:lnTo>
                  <a:lnTo>
                    <a:pt x="134" y="114"/>
                  </a:lnTo>
                  <a:lnTo>
                    <a:pt x="152" y="114"/>
                  </a:lnTo>
                  <a:lnTo>
                    <a:pt x="152" y="17"/>
                  </a:lnTo>
                  <a:lnTo>
                    <a:pt x="98" y="0"/>
                  </a:lnTo>
                  <a:lnTo>
                    <a:pt x="71" y="26"/>
                  </a:lnTo>
                  <a:lnTo>
                    <a:pt x="53" y="0"/>
                  </a:lnTo>
                  <a:lnTo>
                    <a:pt x="0" y="17"/>
                  </a:lnTo>
                  <a:lnTo>
                    <a:pt x="0" y="123"/>
                  </a:lnTo>
                  <a:lnTo>
                    <a:pt x="18" y="123"/>
                  </a:lnTo>
                  <a:lnTo>
                    <a:pt x="27" y="141"/>
                  </a:lnTo>
                  <a:lnTo>
                    <a:pt x="27" y="141"/>
                  </a:lnTo>
                  <a:lnTo>
                    <a:pt x="27" y="158"/>
                  </a:lnTo>
                  <a:lnTo>
                    <a:pt x="27" y="167"/>
                  </a:lnTo>
                  <a:lnTo>
                    <a:pt x="27" y="273"/>
                  </a:lnTo>
                  <a:lnTo>
                    <a:pt x="18" y="273"/>
                  </a:lnTo>
                  <a:lnTo>
                    <a:pt x="0" y="282"/>
                  </a:lnTo>
                  <a:lnTo>
                    <a:pt x="0" y="299"/>
                  </a:lnTo>
                  <a:lnTo>
                    <a:pt x="18" y="299"/>
                  </a:lnTo>
                  <a:lnTo>
                    <a:pt x="45" y="299"/>
                  </a:lnTo>
                  <a:close/>
                </a:path>
              </a:pathLst>
            </a:custGeom>
            <a:solidFill>
              <a:srgbClr val="029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2"/>
            <p:cNvSpPr>
              <a:spLocks noEditPoints="1"/>
            </p:cNvSpPr>
            <p:nvPr/>
          </p:nvSpPr>
          <p:spPr bwMode="auto">
            <a:xfrm>
              <a:off x="1333" y="2488"/>
              <a:ext cx="420" cy="317"/>
            </a:xfrm>
            <a:custGeom>
              <a:avLst/>
              <a:gdLst>
                <a:gd name="T0" fmla="*/ 10 w 47"/>
                <a:gd name="T1" fmla="*/ 29 h 36"/>
                <a:gd name="T2" fmla="*/ 6 w 47"/>
                <a:gd name="T3" fmla="*/ 36 h 36"/>
                <a:gd name="T4" fmla="*/ 29 w 47"/>
                <a:gd name="T5" fmla="*/ 31 h 36"/>
                <a:gd name="T6" fmla="*/ 47 w 47"/>
                <a:gd name="T7" fmla="*/ 16 h 36"/>
                <a:gd name="T8" fmla="*/ 24 w 47"/>
                <a:gd name="T9" fmla="*/ 0 h 36"/>
                <a:gd name="T10" fmla="*/ 0 w 47"/>
                <a:gd name="T11" fmla="*/ 16 h 36"/>
                <a:gd name="T12" fmla="*/ 10 w 47"/>
                <a:gd name="T13" fmla="*/ 29 h 36"/>
                <a:gd name="T14" fmla="*/ 27 w 47"/>
                <a:gd name="T15" fmla="*/ 25 h 36"/>
                <a:gd name="T16" fmla="*/ 21 w 47"/>
                <a:gd name="T17" fmla="*/ 25 h 36"/>
                <a:gd name="T18" fmla="*/ 21 w 47"/>
                <a:gd name="T19" fmla="*/ 19 h 36"/>
                <a:gd name="T20" fmla="*/ 27 w 47"/>
                <a:gd name="T21" fmla="*/ 19 h 36"/>
                <a:gd name="T22" fmla="*/ 27 w 47"/>
                <a:gd name="T23" fmla="*/ 25 h 36"/>
                <a:gd name="T24" fmla="*/ 17 w 47"/>
                <a:gd name="T25" fmla="*/ 9 h 36"/>
                <a:gd name="T26" fmla="*/ 19 w 47"/>
                <a:gd name="T27" fmla="*/ 7 h 36"/>
                <a:gd name="T28" fmla="*/ 21 w 47"/>
                <a:gd name="T29" fmla="*/ 5 h 36"/>
                <a:gd name="T30" fmla="*/ 24 w 47"/>
                <a:gd name="T31" fmla="*/ 5 h 36"/>
                <a:gd name="T32" fmla="*/ 28 w 47"/>
                <a:gd name="T33" fmla="*/ 5 h 36"/>
                <a:gd name="T34" fmla="*/ 30 w 47"/>
                <a:gd name="T35" fmla="*/ 7 h 36"/>
                <a:gd name="T36" fmla="*/ 31 w 47"/>
                <a:gd name="T37" fmla="*/ 9 h 36"/>
                <a:gd name="T38" fmla="*/ 32 w 47"/>
                <a:gd name="T39" fmla="*/ 10 h 36"/>
                <a:gd name="T40" fmla="*/ 31 w 47"/>
                <a:gd name="T41" fmla="*/ 13 h 36"/>
                <a:gd name="T42" fmla="*/ 31 w 47"/>
                <a:gd name="T43" fmla="*/ 14 h 36"/>
                <a:gd name="T44" fmla="*/ 29 w 47"/>
                <a:gd name="T45" fmla="*/ 15 h 36"/>
                <a:gd name="T46" fmla="*/ 28 w 47"/>
                <a:gd name="T47" fmla="*/ 15 h 36"/>
                <a:gd name="T48" fmla="*/ 27 w 47"/>
                <a:gd name="T49" fmla="*/ 16 h 36"/>
                <a:gd name="T50" fmla="*/ 27 w 47"/>
                <a:gd name="T51" fmla="*/ 16 h 36"/>
                <a:gd name="T52" fmla="*/ 26 w 47"/>
                <a:gd name="T53" fmla="*/ 17 h 36"/>
                <a:gd name="T54" fmla="*/ 26 w 47"/>
                <a:gd name="T55" fmla="*/ 18 h 36"/>
                <a:gd name="T56" fmla="*/ 21 w 47"/>
                <a:gd name="T57" fmla="*/ 18 h 36"/>
                <a:gd name="T58" fmla="*/ 21 w 47"/>
                <a:gd name="T59" fmla="*/ 17 h 36"/>
                <a:gd name="T60" fmla="*/ 21 w 47"/>
                <a:gd name="T61" fmla="*/ 15 h 36"/>
                <a:gd name="T62" fmla="*/ 22 w 47"/>
                <a:gd name="T63" fmla="*/ 14 h 36"/>
                <a:gd name="T64" fmla="*/ 23 w 47"/>
                <a:gd name="T65" fmla="*/ 13 h 36"/>
                <a:gd name="T66" fmla="*/ 24 w 47"/>
                <a:gd name="T67" fmla="*/ 13 h 36"/>
                <a:gd name="T68" fmla="*/ 25 w 47"/>
                <a:gd name="T69" fmla="*/ 12 h 36"/>
                <a:gd name="T70" fmla="*/ 26 w 47"/>
                <a:gd name="T71" fmla="*/ 12 h 36"/>
                <a:gd name="T72" fmla="*/ 26 w 47"/>
                <a:gd name="T73" fmla="*/ 11 h 36"/>
                <a:gd name="T74" fmla="*/ 24 w 47"/>
                <a:gd name="T75" fmla="*/ 9 h 36"/>
                <a:gd name="T76" fmla="*/ 23 w 47"/>
                <a:gd name="T77" fmla="*/ 10 h 36"/>
                <a:gd name="T78" fmla="*/ 22 w 47"/>
                <a:gd name="T79" fmla="*/ 12 h 36"/>
                <a:gd name="T80" fmla="*/ 17 w 47"/>
                <a:gd name="T81" fmla="*/ 12 h 36"/>
                <a:gd name="T82" fmla="*/ 17 w 47"/>
                <a:gd name="T83" fmla="*/ 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 h="36">
                  <a:moveTo>
                    <a:pt x="10" y="29"/>
                  </a:moveTo>
                  <a:cubicBezTo>
                    <a:pt x="6" y="36"/>
                    <a:pt x="6" y="36"/>
                    <a:pt x="6" y="36"/>
                  </a:cubicBezTo>
                  <a:cubicBezTo>
                    <a:pt x="6" y="36"/>
                    <a:pt x="20" y="34"/>
                    <a:pt x="29" y="31"/>
                  </a:cubicBezTo>
                  <a:cubicBezTo>
                    <a:pt x="38" y="28"/>
                    <a:pt x="47" y="23"/>
                    <a:pt x="47" y="16"/>
                  </a:cubicBezTo>
                  <a:cubicBezTo>
                    <a:pt x="47" y="7"/>
                    <a:pt x="37" y="0"/>
                    <a:pt x="24" y="0"/>
                  </a:cubicBezTo>
                  <a:cubicBezTo>
                    <a:pt x="11" y="0"/>
                    <a:pt x="0" y="7"/>
                    <a:pt x="0" y="16"/>
                  </a:cubicBezTo>
                  <a:cubicBezTo>
                    <a:pt x="0" y="21"/>
                    <a:pt x="4" y="26"/>
                    <a:pt x="10" y="29"/>
                  </a:cubicBezTo>
                  <a:close/>
                  <a:moveTo>
                    <a:pt x="27" y="25"/>
                  </a:moveTo>
                  <a:cubicBezTo>
                    <a:pt x="21" y="25"/>
                    <a:pt x="21" y="25"/>
                    <a:pt x="21" y="25"/>
                  </a:cubicBezTo>
                  <a:cubicBezTo>
                    <a:pt x="21" y="19"/>
                    <a:pt x="21" y="19"/>
                    <a:pt x="21" y="19"/>
                  </a:cubicBezTo>
                  <a:cubicBezTo>
                    <a:pt x="27" y="19"/>
                    <a:pt x="27" y="19"/>
                    <a:pt x="27" y="19"/>
                  </a:cubicBezTo>
                  <a:lnTo>
                    <a:pt x="27" y="25"/>
                  </a:lnTo>
                  <a:close/>
                  <a:moveTo>
                    <a:pt x="17" y="9"/>
                  </a:moveTo>
                  <a:cubicBezTo>
                    <a:pt x="18" y="8"/>
                    <a:pt x="18" y="8"/>
                    <a:pt x="19" y="7"/>
                  </a:cubicBezTo>
                  <a:cubicBezTo>
                    <a:pt x="19" y="6"/>
                    <a:pt x="20" y="6"/>
                    <a:pt x="21" y="5"/>
                  </a:cubicBezTo>
                  <a:cubicBezTo>
                    <a:pt x="22" y="5"/>
                    <a:pt x="23" y="5"/>
                    <a:pt x="24" y="5"/>
                  </a:cubicBezTo>
                  <a:cubicBezTo>
                    <a:pt x="26" y="5"/>
                    <a:pt x="27" y="5"/>
                    <a:pt x="28" y="5"/>
                  </a:cubicBezTo>
                  <a:cubicBezTo>
                    <a:pt x="29" y="6"/>
                    <a:pt x="29" y="6"/>
                    <a:pt x="30" y="7"/>
                  </a:cubicBezTo>
                  <a:cubicBezTo>
                    <a:pt x="31" y="7"/>
                    <a:pt x="31" y="8"/>
                    <a:pt x="31" y="9"/>
                  </a:cubicBezTo>
                  <a:cubicBezTo>
                    <a:pt x="32" y="9"/>
                    <a:pt x="32" y="10"/>
                    <a:pt x="32" y="10"/>
                  </a:cubicBezTo>
                  <a:cubicBezTo>
                    <a:pt x="32" y="11"/>
                    <a:pt x="32" y="12"/>
                    <a:pt x="31" y="13"/>
                  </a:cubicBezTo>
                  <a:cubicBezTo>
                    <a:pt x="31" y="13"/>
                    <a:pt x="31" y="13"/>
                    <a:pt x="31" y="14"/>
                  </a:cubicBezTo>
                  <a:cubicBezTo>
                    <a:pt x="30" y="14"/>
                    <a:pt x="30" y="14"/>
                    <a:pt x="29" y="15"/>
                  </a:cubicBezTo>
                  <a:cubicBezTo>
                    <a:pt x="29" y="15"/>
                    <a:pt x="28" y="15"/>
                    <a:pt x="28" y="15"/>
                  </a:cubicBezTo>
                  <a:cubicBezTo>
                    <a:pt x="28" y="16"/>
                    <a:pt x="27" y="16"/>
                    <a:pt x="27" y="16"/>
                  </a:cubicBezTo>
                  <a:cubicBezTo>
                    <a:pt x="27" y="16"/>
                    <a:pt x="27" y="16"/>
                    <a:pt x="27" y="16"/>
                  </a:cubicBezTo>
                  <a:cubicBezTo>
                    <a:pt x="27" y="17"/>
                    <a:pt x="27" y="17"/>
                    <a:pt x="26" y="17"/>
                  </a:cubicBezTo>
                  <a:cubicBezTo>
                    <a:pt x="26" y="17"/>
                    <a:pt x="26" y="18"/>
                    <a:pt x="26" y="18"/>
                  </a:cubicBezTo>
                  <a:cubicBezTo>
                    <a:pt x="21" y="18"/>
                    <a:pt x="21" y="18"/>
                    <a:pt x="21" y="18"/>
                  </a:cubicBezTo>
                  <a:cubicBezTo>
                    <a:pt x="21" y="18"/>
                    <a:pt x="21" y="17"/>
                    <a:pt x="21" y="17"/>
                  </a:cubicBezTo>
                  <a:cubicBezTo>
                    <a:pt x="21" y="16"/>
                    <a:pt x="21" y="16"/>
                    <a:pt x="21" y="15"/>
                  </a:cubicBezTo>
                  <a:cubicBezTo>
                    <a:pt x="22" y="15"/>
                    <a:pt x="22" y="15"/>
                    <a:pt x="22" y="14"/>
                  </a:cubicBezTo>
                  <a:cubicBezTo>
                    <a:pt x="22" y="14"/>
                    <a:pt x="23" y="13"/>
                    <a:pt x="23" y="13"/>
                  </a:cubicBezTo>
                  <a:cubicBezTo>
                    <a:pt x="23" y="13"/>
                    <a:pt x="24" y="13"/>
                    <a:pt x="24" y="13"/>
                  </a:cubicBezTo>
                  <a:cubicBezTo>
                    <a:pt x="24" y="13"/>
                    <a:pt x="25" y="12"/>
                    <a:pt x="25" y="12"/>
                  </a:cubicBezTo>
                  <a:cubicBezTo>
                    <a:pt x="25" y="12"/>
                    <a:pt x="25" y="12"/>
                    <a:pt x="26" y="12"/>
                  </a:cubicBezTo>
                  <a:cubicBezTo>
                    <a:pt x="26" y="11"/>
                    <a:pt x="26" y="11"/>
                    <a:pt x="26" y="11"/>
                  </a:cubicBezTo>
                  <a:cubicBezTo>
                    <a:pt x="26" y="10"/>
                    <a:pt x="25" y="9"/>
                    <a:pt x="24" y="9"/>
                  </a:cubicBezTo>
                  <a:cubicBezTo>
                    <a:pt x="24" y="9"/>
                    <a:pt x="23" y="10"/>
                    <a:pt x="23" y="10"/>
                  </a:cubicBezTo>
                  <a:cubicBezTo>
                    <a:pt x="23" y="11"/>
                    <a:pt x="22" y="11"/>
                    <a:pt x="22" y="12"/>
                  </a:cubicBezTo>
                  <a:cubicBezTo>
                    <a:pt x="17" y="12"/>
                    <a:pt x="17" y="12"/>
                    <a:pt x="17" y="12"/>
                  </a:cubicBezTo>
                  <a:cubicBezTo>
                    <a:pt x="17" y="11"/>
                    <a:pt x="17" y="10"/>
                    <a:pt x="17" y="9"/>
                  </a:cubicBezTo>
                  <a:close/>
                </a:path>
              </a:pathLst>
            </a:custGeom>
            <a:solidFill>
              <a:srgbClr val="029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1" name="TextBox 60"/>
          <p:cNvSpPr txBox="1"/>
          <p:nvPr/>
        </p:nvSpPr>
        <p:spPr>
          <a:xfrm>
            <a:off x="1468275" y="3833286"/>
            <a:ext cx="2129109" cy="369332"/>
          </a:xfrm>
          <a:prstGeom prst="rect">
            <a:avLst/>
          </a:prstGeom>
          <a:noFill/>
        </p:spPr>
        <p:txBody>
          <a:bodyPr wrap="none" rtlCol="0">
            <a:spAutoFit/>
          </a:bodyPr>
          <a:lstStyle/>
          <a:p>
            <a:r>
              <a:rPr lang="en-US" smtClean="0">
                <a:latin typeface="Roboto" panose="02000000000000000000" pitchFamily="2" charset="0"/>
                <a:ea typeface="Roboto" panose="02000000000000000000" pitchFamily="2" charset="0"/>
                <a:cs typeface="Roboto" panose="02000000000000000000" pitchFamily="2" charset="0"/>
              </a:rPr>
              <a:t>Người có thắc mắc</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62" name="TextBox 61"/>
          <p:cNvSpPr txBox="1"/>
          <p:nvPr/>
        </p:nvSpPr>
        <p:spPr>
          <a:xfrm>
            <a:off x="8304593" y="3852897"/>
            <a:ext cx="2371162" cy="369332"/>
          </a:xfrm>
          <a:prstGeom prst="rect">
            <a:avLst/>
          </a:prstGeom>
          <a:noFill/>
        </p:spPr>
        <p:txBody>
          <a:bodyPr wrap="none" rtlCol="0">
            <a:spAutoFit/>
          </a:bodyPr>
          <a:lstStyle/>
          <a:p>
            <a:r>
              <a:rPr lang="en-US" smtClean="0">
                <a:latin typeface="Roboto" panose="02000000000000000000" pitchFamily="2" charset="0"/>
                <a:ea typeface="Roboto" panose="02000000000000000000" pitchFamily="2" charset="0"/>
                <a:cs typeface="Roboto" panose="02000000000000000000" pitchFamily="2" charset="0"/>
              </a:rPr>
              <a:t>Người có thể giải đáp</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23" name="TextBox 22"/>
          <p:cNvSpPr txBox="1"/>
          <p:nvPr/>
        </p:nvSpPr>
        <p:spPr>
          <a:xfrm>
            <a:off x="1351597" y="5943146"/>
            <a:ext cx="1087157" cy="369332"/>
          </a:xfrm>
          <a:prstGeom prst="rect">
            <a:avLst/>
          </a:prstGeom>
          <a:noFill/>
        </p:spPr>
        <p:txBody>
          <a:bodyPr wrap="none" rtlCol="0">
            <a:spAutoFit/>
          </a:bodyPr>
          <a:lstStyle/>
          <a:p>
            <a:r>
              <a:rPr lang="en-US" smtClean="0">
                <a:latin typeface="Roboto" panose="02000000000000000000" pitchFamily="2" charset="0"/>
                <a:ea typeface="Roboto" panose="02000000000000000000" pitchFamily="2" charset="0"/>
                <a:cs typeface="Roboto" panose="02000000000000000000" pitchFamily="2" charset="0"/>
              </a:rPr>
              <a:t>Học sinh</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24" name="TextBox 23"/>
          <p:cNvSpPr txBox="1"/>
          <p:nvPr/>
        </p:nvSpPr>
        <p:spPr>
          <a:xfrm>
            <a:off x="3447097" y="5943146"/>
            <a:ext cx="1257075" cy="369332"/>
          </a:xfrm>
          <a:prstGeom prst="rect">
            <a:avLst/>
          </a:prstGeom>
          <a:noFill/>
        </p:spPr>
        <p:txBody>
          <a:bodyPr wrap="none" rtlCol="0">
            <a:spAutoFit/>
          </a:bodyPr>
          <a:lstStyle/>
          <a:p>
            <a:r>
              <a:rPr lang="en-US" smtClean="0">
                <a:latin typeface="Roboto" panose="02000000000000000000" pitchFamily="2" charset="0"/>
                <a:ea typeface="Roboto" panose="02000000000000000000" pitchFamily="2" charset="0"/>
                <a:cs typeface="Roboto" panose="02000000000000000000" pitchFamily="2" charset="0"/>
              </a:rPr>
              <a:t>Phụ huynh</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25" name="TextBox 24"/>
          <p:cNvSpPr txBox="1"/>
          <p:nvPr/>
        </p:nvSpPr>
        <p:spPr>
          <a:xfrm>
            <a:off x="5764572" y="5943146"/>
            <a:ext cx="1104790" cy="369332"/>
          </a:xfrm>
          <a:prstGeom prst="rect">
            <a:avLst/>
          </a:prstGeom>
          <a:noFill/>
        </p:spPr>
        <p:txBody>
          <a:bodyPr wrap="none" rtlCol="0">
            <a:spAutoFit/>
          </a:bodyPr>
          <a:lstStyle/>
          <a:p>
            <a:r>
              <a:rPr lang="en-US" smtClean="0">
                <a:latin typeface="Roboto" panose="02000000000000000000" pitchFamily="2" charset="0"/>
                <a:ea typeface="Roboto" panose="02000000000000000000" pitchFamily="2" charset="0"/>
                <a:cs typeface="Roboto" panose="02000000000000000000" pitchFamily="2" charset="0"/>
              </a:rPr>
              <a:t>Sinh viên</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26" name="TextBox 25"/>
          <p:cNvSpPr txBox="1"/>
          <p:nvPr/>
        </p:nvSpPr>
        <p:spPr>
          <a:xfrm>
            <a:off x="7548005" y="5943146"/>
            <a:ext cx="1173719" cy="369332"/>
          </a:xfrm>
          <a:prstGeom prst="rect">
            <a:avLst/>
          </a:prstGeom>
          <a:noFill/>
        </p:spPr>
        <p:txBody>
          <a:bodyPr wrap="none" rtlCol="0">
            <a:spAutoFit/>
          </a:bodyPr>
          <a:lstStyle/>
          <a:p>
            <a:r>
              <a:rPr lang="en-US" smtClean="0">
                <a:latin typeface="Roboto" panose="02000000000000000000" pitchFamily="2" charset="0"/>
                <a:ea typeface="Roboto" panose="02000000000000000000" pitchFamily="2" charset="0"/>
                <a:cs typeface="Roboto" panose="02000000000000000000" pitchFamily="2" charset="0"/>
              </a:rPr>
              <a:t>Giáo viên</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27" name="TextBox 26"/>
          <p:cNvSpPr txBox="1"/>
          <p:nvPr/>
        </p:nvSpPr>
        <p:spPr>
          <a:xfrm>
            <a:off x="9465705" y="5943146"/>
            <a:ext cx="1737976" cy="369332"/>
          </a:xfrm>
          <a:prstGeom prst="rect">
            <a:avLst/>
          </a:prstGeom>
          <a:noFill/>
        </p:spPr>
        <p:txBody>
          <a:bodyPr wrap="none" rtlCol="0">
            <a:spAutoFit/>
          </a:bodyPr>
          <a:lstStyle/>
          <a:p>
            <a:r>
              <a:rPr lang="en-US">
                <a:latin typeface="Roboto" panose="02000000000000000000" pitchFamily="2" charset="0"/>
                <a:ea typeface="Roboto" panose="02000000000000000000" pitchFamily="2" charset="0"/>
                <a:cs typeface="Roboto" panose="02000000000000000000" pitchFamily="2" charset="0"/>
              </a:rPr>
              <a:t>Đ</a:t>
            </a:r>
            <a:r>
              <a:rPr lang="en-US" smtClean="0">
                <a:latin typeface="Roboto" panose="02000000000000000000" pitchFamily="2" charset="0"/>
                <a:ea typeface="Roboto" panose="02000000000000000000" pitchFamily="2" charset="0"/>
                <a:cs typeface="Roboto" panose="02000000000000000000" pitchFamily="2" charset="0"/>
              </a:rPr>
              <a:t>ối tượng khác</a:t>
            </a:r>
            <a:endParaRPr lang="en-US">
              <a:latin typeface="Roboto" panose="02000000000000000000" pitchFamily="2" charset="0"/>
              <a:ea typeface="Roboto" panose="02000000000000000000" pitchFamily="2" charset="0"/>
              <a:cs typeface="Roboto" panose="02000000000000000000" pitchFamily="2" charset="0"/>
            </a:endParaRPr>
          </a:p>
        </p:txBody>
      </p:sp>
      <p:grpSp>
        <p:nvGrpSpPr>
          <p:cNvPr id="28" name="Group 27"/>
          <p:cNvGrpSpPr/>
          <p:nvPr/>
        </p:nvGrpSpPr>
        <p:grpSpPr>
          <a:xfrm>
            <a:off x="1581347" y="5412050"/>
            <a:ext cx="543877" cy="444201"/>
            <a:chOff x="1720850" y="3045659"/>
            <a:chExt cx="2054830" cy="1678243"/>
          </a:xfrm>
        </p:grpSpPr>
        <p:sp>
          <p:nvSpPr>
            <p:cNvPr id="29" name="Freeform 5"/>
            <p:cNvSpPr>
              <a:spLocks noEditPoints="1"/>
            </p:cNvSpPr>
            <p:nvPr/>
          </p:nvSpPr>
          <p:spPr bwMode="auto">
            <a:xfrm>
              <a:off x="1941887" y="3143898"/>
              <a:ext cx="573060" cy="499380"/>
            </a:xfrm>
            <a:custGeom>
              <a:avLst/>
              <a:gdLst>
                <a:gd name="T0" fmla="*/ 15 w 29"/>
                <a:gd name="T1" fmla="*/ 25 h 25"/>
                <a:gd name="T2" fmla="*/ 28 w 29"/>
                <a:gd name="T3" fmla="*/ 13 h 25"/>
                <a:gd name="T4" fmla="*/ 26 w 29"/>
                <a:gd name="T5" fmla="*/ 2 h 25"/>
                <a:gd name="T6" fmla="*/ 12 w 29"/>
                <a:gd name="T7" fmla="*/ 0 h 25"/>
                <a:gd name="T8" fmla="*/ 2 w 29"/>
                <a:gd name="T9" fmla="*/ 4 h 25"/>
                <a:gd name="T10" fmla="*/ 2 w 29"/>
                <a:gd name="T11" fmla="*/ 13 h 25"/>
                <a:gd name="T12" fmla="*/ 15 w 29"/>
                <a:gd name="T13" fmla="*/ 25 h 25"/>
                <a:gd name="T14" fmla="*/ 6 w 29"/>
                <a:gd name="T15" fmla="*/ 11 h 25"/>
                <a:gd name="T16" fmla="*/ 10 w 29"/>
                <a:gd name="T17" fmla="*/ 12 h 25"/>
                <a:gd name="T18" fmla="*/ 14 w 29"/>
                <a:gd name="T19" fmla="*/ 10 h 25"/>
                <a:gd name="T20" fmla="*/ 13 w 29"/>
                <a:gd name="T21" fmla="*/ 12 h 25"/>
                <a:gd name="T22" fmla="*/ 24 w 29"/>
                <a:gd name="T23" fmla="*/ 11 h 25"/>
                <a:gd name="T24" fmla="*/ 24 w 29"/>
                <a:gd name="T25" fmla="*/ 13 h 25"/>
                <a:gd name="T26" fmla="*/ 15 w 29"/>
                <a:gd name="T27" fmla="*/ 22 h 25"/>
                <a:gd name="T28" fmla="*/ 6 w 29"/>
                <a:gd name="T29" fmla="*/ 13 h 25"/>
                <a:gd name="T30" fmla="*/ 6 w 29"/>
                <a:gd name="T31"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5">
                  <a:moveTo>
                    <a:pt x="15" y="25"/>
                  </a:moveTo>
                  <a:cubicBezTo>
                    <a:pt x="22" y="25"/>
                    <a:pt x="28" y="20"/>
                    <a:pt x="28" y="13"/>
                  </a:cubicBezTo>
                  <a:cubicBezTo>
                    <a:pt x="28" y="8"/>
                    <a:pt x="29" y="4"/>
                    <a:pt x="26" y="2"/>
                  </a:cubicBezTo>
                  <a:cubicBezTo>
                    <a:pt x="24" y="0"/>
                    <a:pt x="15" y="0"/>
                    <a:pt x="12" y="0"/>
                  </a:cubicBezTo>
                  <a:cubicBezTo>
                    <a:pt x="9" y="0"/>
                    <a:pt x="5" y="2"/>
                    <a:pt x="2" y="4"/>
                  </a:cubicBezTo>
                  <a:cubicBezTo>
                    <a:pt x="0" y="7"/>
                    <a:pt x="2" y="9"/>
                    <a:pt x="2" y="13"/>
                  </a:cubicBezTo>
                  <a:cubicBezTo>
                    <a:pt x="2" y="20"/>
                    <a:pt x="8" y="25"/>
                    <a:pt x="15" y="25"/>
                  </a:cubicBezTo>
                  <a:close/>
                  <a:moveTo>
                    <a:pt x="6" y="11"/>
                  </a:moveTo>
                  <a:cubicBezTo>
                    <a:pt x="8" y="11"/>
                    <a:pt x="10" y="12"/>
                    <a:pt x="10" y="12"/>
                  </a:cubicBezTo>
                  <a:cubicBezTo>
                    <a:pt x="14" y="10"/>
                    <a:pt x="14" y="10"/>
                    <a:pt x="14" y="10"/>
                  </a:cubicBezTo>
                  <a:cubicBezTo>
                    <a:pt x="14" y="10"/>
                    <a:pt x="12" y="13"/>
                    <a:pt x="13" y="12"/>
                  </a:cubicBezTo>
                  <a:cubicBezTo>
                    <a:pt x="17" y="10"/>
                    <a:pt x="22" y="11"/>
                    <a:pt x="24" y="11"/>
                  </a:cubicBezTo>
                  <a:cubicBezTo>
                    <a:pt x="24" y="12"/>
                    <a:pt x="24" y="12"/>
                    <a:pt x="24" y="13"/>
                  </a:cubicBezTo>
                  <a:cubicBezTo>
                    <a:pt x="24" y="18"/>
                    <a:pt x="20" y="22"/>
                    <a:pt x="15" y="22"/>
                  </a:cubicBezTo>
                  <a:cubicBezTo>
                    <a:pt x="10" y="22"/>
                    <a:pt x="6" y="18"/>
                    <a:pt x="6" y="13"/>
                  </a:cubicBezTo>
                  <a:cubicBezTo>
                    <a:pt x="6" y="12"/>
                    <a:pt x="6" y="12"/>
                    <a:pt x="6" y="11"/>
                  </a:cubicBezTo>
                  <a:close/>
                </a:path>
              </a:pathLst>
            </a:custGeom>
            <a:solidFill>
              <a:srgbClr val="F370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
            <p:cNvSpPr>
              <a:spLocks noEditPoints="1"/>
            </p:cNvSpPr>
            <p:nvPr/>
          </p:nvSpPr>
          <p:spPr bwMode="auto">
            <a:xfrm>
              <a:off x="2637746" y="3045659"/>
              <a:ext cx="1137934" cy="638551"/>
            </a:xfrm>
            <a:custGeom>
              <a:avLst/>
              <a:gdLst>
                <a:gd name="T0" fmla="*/ 42 w 57"/>
                <a:gd name="T1" fmla="*/ 16 h 32"/>
                <a:gd name="T2" fmla="*/ 42 w 57"/>
                <a:gd name="T3" fmla="*/ 14 h 32"/>
                <a:gd name="T4" fmla="*/ 26 w 57"/>
                <a:gd name="T5" fmla="*/ 0 h 32"/>
                <a:gd name="T6" fmla="*/ 13 w 57"/>
                <a:gd name="T7" fmla="*/ 13 h 32"/>
                <a:gd name="T8" fmla="*/ 13 w 57"/>
                <a:gd name="T9" fmla="*/ 16 h 32"/>
                <a:gd name="T10" fmla="*/ 9 w 57"/>
                <a:gd name="T11" fmla="*/ 32 h 32"/>
                <a:gd name="T12" fmla="*/ 13 w 57"/>
                <a:gd name="T13" fmla="*/ 19 h 32"/>
                <a:gd name="T14" fmla="*/ 27 w 57"/>
                <a:gd name="T15" fmla="*/ 32 h 32"/>
                <a:gd name="T16" fmla="*/ 42 w 57"/>
                <a:gd name="T17" fmla="*/ 21 h 32"/>
                <a:gd name="T18" fmla="*/ 45 w 57"/>
                <a:gd name="T19" fmla="*/ 32 h 32"/>
                <a:gd name="T20" fmla="*/ 42 w 57"/>
                <a:gd name="T21" fmla="*/ 16 h 32"/>
                <a:gd name="T22" fmla="*/ 27 w 57"/>
                <a:gd name="T23" fmla="*/ 28 h 32"/>
                <a:gd name="T24" fmla="*/ 17 w 57"/>
                <a:gd name="T25" fmla="*/ 17 h 32"/>
                <a:gd name="T26" fmla="*/ 20 w 57"/>
                <a:gd name="T27" fmla="*/ 13 h 32"/>
                <a:gd name="T28" fmla="*/ 22 w 57"/>
                <a:gd name="T29" fmla="*/ 17 h 32"/>
                <a:gd name="T30" fmla="*/ 28 w 57"/>
                <a:gd name="T31" fmla="*/ 11 h 32"/>
                <a:gd name="T32" fmla="*/ 28 w 57"/>
                <a:gd name="T33" fmla="*/ 17 h 32"/>
                <a:gd name="T34" fmla="*/ 38 w 57"/>
                <a:gd name="T35" fmla="*/ 16 h 32"/>
                <a:gd name="T36" fmla="*/ 38 w 57"/>
                <a:gd name="T37" fmla="*/ 17 h 32"/>
                <a:gd name="T38" fmla="*/ 38 w 57"/>
                <a:gd name="T39" fmla="*/ 17 h 32"/>
                <a:gd name="T40" fmla="*/ 27 w 57"/>
                <a:gd name="T41"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32">
                  <a:moveTo>
                    <a:pt x="42" y="16"/>
                  </a:moveTo>
                  <a:cubicBezTo>
                    <a:pt x="42" y="15"/>
                    <a:pt x="42" y="14"/>
                    <a:pt x="42" y="14"/>
                  </a:cubicBezTo>
                  <a:cubicBezTo>
                    <a:pt x="41" y="9"/>
                    <a:pt x="37" y="0"/>
                    <a:pt x="26" y="0"/>
                  </a:cubicBezTo>
                  <a:cubicBezTo>
                    <a:pt x="16" y="1"/>
                    <a:pt x="14" y="8"/>
                    <a:pt x="13" y="13"/>
                  </a:cubicBezTo>
                  <a:cubicBezTo>
                    <a:pt x="13" y="14"/>
                    <a:pt x="13" y="15"/>
                    <a:pt x="13" y="16"/>
                  </a:cubicBezTo>
                  <a:cubicBezTo>
                    <a:pt x="0" y="18"/>
                    <a:pt x="1" y="32"/>
                    <a:pt x="9" y="32"/>
                  </a:cubicBezTo>
                  <a:cubicBezTo>
                    <a:pt x="8" y="25"/>
                    <a:pt x="12" y="21"/>
                    <a:pt x="13" y="19"/>
                  </a:cubicBezTo>
                  <a:cubicBezTo>
                    <a:pt x="14" y="27"/>
                    <a:pt x="20" y="32"/>
                    <a:pt x="27" y="32"/>
                  </a:cubicBezTo>
                  <a:cubicBezTo>
                    <a:pt x="34" y="32"/>
                    <a:pt x="40" y="27"/>
                    <a:pt x="42" y="21"/>
                  </a:cubicBezTo>
                  <a:cubicBezTo>
                    <a:pt x="43" y="23"/>
                    <a:pt x="45" y="27"/>
                    <a:pt x="45" y="32"/>
                  </a:cubicBezTo>
                  <a:cubicBezTo>
                    <a:pt x="57" y="32"/>
                    <a:pt x="51" y="17"/>
                    <a:pt x="42" y="16"/>
                  </a:cubicBezTo>
                  <a:close/>
                  <a:moveTo>
                    <a:pt x="27" y="28"/>
                  </a:moveTo>
                  <a:cubicBezTo>
                    <a:pt x="22" y="28"/>
                    <a:pt x="17" y="23"/>
                    <a:pt x="17" y="17"/>
                  </a:cubicBezTo>
                  <a:cubicBezTo>
                    <a:pt x="19" y="16"/>
                    <a:pt x="20" y="13"/>
                    <a:pt x="20" y="13"/>
                  </a:cubicBezTo>
                  <a:cubicBezTo>
                    <a:pt x="20" y="13"/>
                    <a:pt x="22" y="13"/>
                    <a:pt x="22" y="17"/>
                  </a:cubicBezTo>
                  <a:cubicBezTo>
                    <a:pt x="24" y="18"/>
                    <a:pt x="28" y="11"/>
                    <a:pt x="28" y="11"/>
                  </a:cubicBezTo>
                  <a:cubicBezTo>
                    <a:pt x="28" y="17"/>
                    <a:pt x="28" y="17"/>
                    <a:pt x="28" y="17"/>
                  </a:cubicBezTo>
                  <a:cubicBezTo>
                    <a:pt x="30" y="17"/>
                    <a:pt x="38" y="16"/>
                    <a:pt x="38" y="16"/>
                  </a:cubicBezTo>
                  <a:cubicBezTo>
                    <a:pt x="38" y="17"/>
                    <a:pt x="38" y="17"/>
                    <a:pt x="38" y="17"/>
                  </a:cubicBezTo>
                  <a:cubicBezTo>
                    <a:pt x="38" y="17"/>
                    <a:pt x="38" y="17"/>
                    <a:pt x="38" y="17"/>
                  </a:cubicBezTo>
                  <a:cubicBezTo>
                    <a:pt x="38" y="23"/>
                    <a:pt x="33" y="28"/>
                    <a:pt x="27" y="28"/>
                  </a:cubicBezTo>
                  <a:close/>
                </a:path>
              </a:pathLst>
            </a:custGeom>
            <a:solidFill>
              <a:srgbClr val="F370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
            <p:cNvSpPr>
              <a:spLocks/>
            </p:cNvSpPr>
            <p:nvPr/>
          </p:nvSpPr>
          <p:spPr bwMode="auto">
            <a:xfrm>
              <a:off x="1720850" y="3684210"/>
              <a:ext cx="1932031" cy="1039692"/>
            </a:xfrm>
            <a:custGeom>
              <a:avLst/>
              <a:gdLst>
                <a:gd name="T0" fmla="*/ 188 w 236"/>
                <a:gd name="T1" fmla="*/ 0 h 127"/>
                <a:gd name="T2" fmla="*/ 170 w 236"/>
                <a:gd name="T3" fmla="*/ 0 h 127"/>
                <a:gd name="T4" fmla="*/ 158 w 236"/>
                <a:gd name="T5" fmla="*/ 0 h 127"/>
                <a:gd name="T6" fmla="*/ 122 w 236"/>
                <a:gd name="T7" fmla="*/ 46 h 127"/>
                <a:gd name="T8" fmla="*/ 85 w 236"/>
                <a:gd name="T9" fmla="*/ 2 h 127"/>
                <a:gd name="T10" fmla="*/ 44 w 236"/>
                <a:gd name="T11" fmla="*/ 2 h 127"/>
                <a:gd name="T12" fmla="*/ 0 w 236"/>
                <a:gd name="T13" fmla="*/ 49 h 127"/>
                <a:gd name="T14" fmla="*/ 10 w 236"/>
                <a:gd name="T15" fmla="*/ 58 h 127"/>
                <a:gd name="T16" fmla="*/ 39 w 236"/>
                <a:gd name="T17" fmla="*/ 32 h 127"/>
                <a:gd name="T18" fmla="*/ 39 w 236"/>
                <a:gd name="T19" fmla="*/ 83 h 127"/>
                <a:gd name="T20" fmla="*/ 46 w 236"/>
                <a:gd name="T21" fmla="*/ 83 h 127"/>
                <a:gd name="T22" fmla="*/ 46 w 236"/>
                <a:gd name="T23" fmla="*/ 122 h 127"/>
                <a:gd name="T24" fmla="*/ 41 w 236"/>
                <a:gd name="T25" fmla="*/ 122 h 127"/>
                <a:gd name="T26" fmla="*/ 41 w 236"/>
                <a:gd name="T27" fmla="*/ 127 h 127"/>
                <a:gd name="T28" fmla="*/ 61 w 236"/>
                <a:gd name="T29" fmla="*/ 127 h 127"/>
                <a:gd name="T30" fmla="*/ 61 w 236"/>
                <a:gd name="T31" fmla="*/ 122 h 127"/>
                <a:gd name="T32" fmla="*/ 61 w 236"/>
                <a:gd name="T33" fmla="*/ 83 h 127"/>
                <a:gd name="T34" fmla="*/ 68 w 236"/>
                <a:gd name="T35" fmla="*/ 83 h 127"/>
                <a:gd name="T36" fmla="*/ 68 w 236"/>
                <a:gd name="T37" fmla="*/ 122 h 127"/>
                <a:gd name="T38" fmla="*/ 68 w 236"/>
                <a:gd name="T39" fmla="*/ 127 h 127"/>
                <a:gd name="T40" fmla="*/ 85 w 236"/>
                <a:gd name="T41" fmla="*/ 127 h 127"/>
                <a:gd name="T42" fmla="*/ 85 w 236"/>
                <a:gd name="T43" fmla="*/ 122 h 127"/>
                <a:gd name="T44" fmla="*/ 80 w 236"/>
                <a:gd name="T45" fmla="*/ 122 h 127"/>
                <a:gd name="T46" fmla="*/ 80 w 236"/>
                <a:gd name="T47" fmla="*/ 83 h 127"/>
                <a:gd name="T48" fmla="*/ 88 w 236"/>
                <a:gd name="T49" fmla="*/ 83 h 127"/>
                <a:gd name="T50" fmla="*/ 88 w 236"/>
                <a:gd name="T51" fmla="*/ 32 h 127"/>
                <a:gd name="T52" fmla="*/ 114 w 236"/>
                <a:gd name="T53" fmla="*/ 58 h 127"/>
                <a:gd name="T54" fmla="*/ 124 w 236"/>
                <a:gd name="T55" fmla="*/ 56 h 127"/>
                <a:gd name="T56" fmla="*/ 129 w 236"/>
                <a:gd name="T57" fmla="*/ 56 h 127"/>
                <a:gd name="T58" fmla="*/ 156 w 236"/>
                <a:gd name="T59" fmla="*/ 24 h 127"/>
                <a:gd name="T60" fmla="*/ 158 w 236"/>
                <a:gd name="T61" fmla="*/ 36 h 127"/>
                <a:gd name="T62" fmla="*/ 132 w 236"/>
                <a:gd name="T63" fmla="*/ 83 h 127"/>
                <a:gd name="T64" fmla="*/ 163 w 236"/>
                <a:gd name="T65" fmla="*/ 83 h 127"/>
                <a:gd name="T66" fmla="*/ 163 w 236"/>
                <a:gd name="T67" fmla="*/ 122 h 127"/>
                <a:gd name="T68" fmla="*/ 158 w 236"/>
                <a:gd name="T69" fmla="*/ 122 h 127"/>
                <a:gd name="T70" fmla="*/ 158 w 236"/>
                <a:gd name="T71" fmla="*/ 127 h 127"/>
                <a:gd name="T72" fmla="*/ 178 w 236"/>
                <a:gd name="T73" fmla="*/ 127 h 127"/>
                <a:gd name="T74" fmla="*/ 178 w 236"/>
                <a:gd name="T75" fmla="*/ 122 h 127"/>
                <a:gd name="T76" fmla="*/ 178 w 236"/>
                <a:gd name="T77" fmla="*/ 122 h 127"/>
                <a:gd name="T78" fmla="*/ 178 w 236"/>
                <a:gd name="T79" fmla="*/ 83 h 127"/>
                <a:gd name="T80" fmla="*/ 183 w 236"/>
                <a:gd name="T81" fmla="*/ 83 h 127"/>
                <a:gd name="T82" fmla="*/ 183 w 236"/>
                <a:gd name="T83" fmla="*/ 122 h 127"/>
                <a:gd name="T84" fmla="*/ 183 w 236"/>
                <a:gd name="T85" fmla="*/ 127 h 127"/>
                <a:gd name="T86" fmla="*/ 202 w 236"/>
                <a:gd name="T87" fmla="*/ 127 h 127"/>
                <a:gd name="T88" fmla="*/ 202 w 236"/>
                <a:gd name="T89" fmla="*/ 122 h 127"/>
                <a:gd name="T90" fmla="*/ 197 w 236"/>
                <a:gd name="T91" fmla="*/ 122 h 127"/>
                <a:gd name="T92" fmla="*/ 197 w 236"/>
                <a:gd name="T93" fmla="*/ 83 h 127"/>
                <a:gd name="T94" fmla="*/ 222 w 236"/>
                <a:gd name="T95" fmla="*/ 83 h 127"/>
                <a:gd name="T96" fmla="*/ 197 w 236"/>
                <a:gd name="T97" fmla="*/ 36 h 127"/>
                <a:gd name="T98" fmla="*/ 200 w 236"/>
                <a:gd name="T99" fmla="*/ 22 h 127"/>
                <a:gd name="T100" fmla="*/ 222 w 236"/>
                <a:gd name="T101" fmla="*/ 51 h 127"/>
                <a:gd name="T102" fmla="*/ 236 w 236"/>
                <a:gd name="T103" fmla="*/ 49 h 127"/>
                <a:gd name="T104" fmla="*/ 200 w 236"/>
                <a:gd name="T105" fmla="*/ 0 h 127"/>
                <a:gd name="T106" fmla="*/ 188 w 236"/>
                <a:gd name="T10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6" h="127">
                  <a:moveTo>
                    <a:pt x="188" y="0"/>
                  </a:moveTo>
                  <a:lnTo>
                    <a:pt x="170" y="0"/>
                  </a:lnTo>
                  <a:lnTo>
                    <a:pt x="158" y="0"/>
                  </a:lnTo>
                  <a:lnTo>
                    <a:pt x="122" y="46"/>
                  </a:lnTo>
                  <a:lnTo>
                    <a:pt x="85" y="2"/>
                  </a:lnTo>
                  <a:lnTo>
                    <a:pt x="44" y="2"/>
                  </a:lnTo>
                  <a:lnTo>
                    <a:pt x="0" y="49"/>
                  </a:lnTo>
                  <a:lnTo>
                    <a:pt x="10" y="58"/>
                  </a:lnTo>
                  <a:lnTo>
                    <a:pt x="39" y="32"/>
                  </a:lnTo>
                  <a:lnTo>
                    <a:pt x="39" y="83"/>
                  </a:lnTo>
                  <a:lnTo>
                    <a:pt x="46" y="83"/>
                  </a:lnTo>
                  <a:lnTo>
                    <a:pt x="46" y="122"/>
                  </a:lnTo>
                  <a:lnTo>
                    <a:pt x="41" y="122"/>
                  </a:lnTo>
                  <a:lnTo>
                    <a:pt x="41" y="127"/>
                  </a:lnTo>
                  <a:lnTo>
                    <a:pt x="61" y="127"/>
                  </a:lnTo>
                  <a:lnTo>
                    <a:pt x="61" y="122"/>
                  </a:lnTo>
                  <a:lnTo>
                    <a:pt x="61" y="83"/>
                  </a:lnTo>
                  <a:lnTo>
                    <a:pt x="68" y="83"/>
                  </a:lnTo>
                  <a:lnTo>
                    <a:pt x="68" y="122"/>
                  </a:lnTo>
                  <a:lnTo>
                    <a:pt x="68" y="127"/>
                  </a:lnTo>
                  <a:lnTo>
                    <a:pt x="85" y="127"/>
                  </a:lnTo>
                  <a:lnTo>
                    <a:pt x="85" y="122"/>
                  </a:lnTo>
                  <a:lnTo>
                    <a:pt x="80" y="122"/>
                  </a:lnTo>
                  <a:lnTo>
                    <a:pt x="80" y="83"/>
                  </a:lnTo>
                  <a:lnTo>
                    <a:pt x="88" y="83"/>
                  </a:lnTo>
                  <a:lnTo>
                    <a:pt x="88" y="32"/>
                  </a:lnTo>
                  <a:lnTo>
                    <a:pt x="114" y="58"/>
                  </a:lnTo>
                  <a:lnTo>
                    <a:pt x="124" y="56"/>
                  </a:lnTo>
                  <a:lnTo>
                    <a:pt x="129" y="56"/>
                  </a:lnTo>
                  <a:lnTo>
                    <a:pt x="156" y="24"/>
                  </a:lnTo>
                  <a:lnTo>
                    <a:pt x="158" y="36"/>
                  </a:lnTo>
                  <a:lnTo>
                    <a:pt x="132" y="83"/>
                  </a:lnTo>
                  <a:lnTo>
                    <a:pt x="163" y="83"/>
                  </a:lnTo>
                  <a:lnTo>
                    <a:pt x="163" y="122"/>
                  </a:lnTo>
                  <a:lnTo>
                    <a:pt x="158" y="122"/>
                  </a:lnTo>
                  <a:lnTo>
                    <a:pt x="158" y="127"/>
                  </a:lnTo>
                  <a:lnTo>
                    <a:pt x="178" y="127"/>
                  </a:lnTo>
                  <a:lnTo>
                    <a:pt x="178" y="122"/>
                  </a:lnTo>
                  <a:lnTo>
                    <a:pt x="178" y="122"/>
                  </a:lnTo>
                  <a:lnTo>
                    <a:pt x="178" y="83"/>
                  </a:lnTo>
                  <a:lnTo>
                    <a:pt x="183" y="83"/>
                  </a:lnTo>
                  <a:lnTo>
                    <a:pt x="183" y="122"/>
                  </a:lnTo>
                  <a:lnTo>
                    <a:pt x="183" y="127"/>
                  </a:lnTo>
                  <a:lnTo>
                    <a:pt x="202" y="127"/>
                  </a:lnTo>
                  <a:lnTo>
                    <a:pt x="202" y="122"/>
                  </a:lnTo>
                  <a:lnTo>
                    <a:pt x="197" y="122"/>
                  </a:lnTo>
                  <a:lnTo>
                    <a:pt x="197" y="83"/>
                  </a:lnTo>
                  <a:lnTo>
                    <a:pt x="222" y="83"/>
                  </a:lnTo>
                  <a:lnTo>
                    <a:pt x="197" y="36"/>
                  </a:lnTo>
                  <a:lnTo>
                    <a:pt x="200" y="22"/>
                  </a:lnTo>
                  <a:lnTo>
                    <a:pt x="222" y="51"/>
                  </a:lnTo>
                  <a:lnTo>
                    <a:pt x="236" y="49"/>
                  </a:lnTo>
                  <a:lnTo>
                    <a:pt x="200" y="0"/>
                  </a:lnTo>
                  <a:lnTo>
                    <a:pt x="188" y="0"/>
                  </a:lnTo>
                  <a:close/>
                </a:path>
              </a:pathLst>
            </a:custGeom>
            <a:solidFill>
              <a:srgbClr val="029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10"/>
          <p:cNvGrpSpPr>
            <a:grpSpLocks noChangeAspect="1"/>
          </p:cNvGrpSpPr>
          <p:nvPr/>
        </p:nvGrpSpPr>
        <p:grpSpPr bwMode="auto">
          <a:xfrm>
            <a:off x="6083284" y="5365905"/>
            <a:ext cx="406755" cy="429423"/>
            <a:chOff x="5233" y="926"/>
            <a:chExt cx="2261" cy="2387"/>
          </a:xfrm>
        </p:grpSpPr>
        <p:sp>
          <p:nvSpPr>
            <p:cNvPr id="33" name="AutoShape 9"/>
            <p:cNvSpPr>
              <a:spLocks noChangeAspect="1" noChangeArrowheads="1" noTextEdit="1"/>
            </p:cNvSpPr>
            <p:nvPr/>
          </p:nvSpPr>
          <p:spPr bwMode="auto">
            <a:xfrm>
              <a:off x="5233" y="926"/>
              <a:ext cx="2261" cy="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1"/>
            <p:cNvSpPr>
              <a:spLocks/>
            </p:cNvSpPr>
            <p:nvPr/>
          </p:nvSpPr>
          <p:spPr bwMode="auto">
            <a:xfrm>
              <a:off x="6004" y="1188"/>
              <a:ext cx="379" cy="75"/>
            </a:xfrm>
            <a:custGeom>
              <a:avLst/>
              <a:gdLst>
                <a:gd name="T0" fmla="*/ 32 w 325"/>
                <a:gd name="T1" fmla="*/ 0 h 64"/>
                <a:gd name="T2" fmla="*/ 0 w 325"/>
                <a:gd name="T3" fmla="*/ 32 h 64"/>
                <a:gd name="T4" fmla="*/ 32 w 325"/>
                <a:gd name="T5" fmla="*/ 64 h 64"/>
                <a:gd name="T6" fmla="*/ 296 w 325"/>
                <a:gd name="T7" fmla="*/ 64 h 64"/>
                <a:gd name="T8" fmla="*/ 325 w 325"/>
                <a:gd name="T9" fmla="*/ 0 h 64"/>
                <a:gd name="T10" fmla="*/ 32 w 325"/>
                <a:gd name="T11" fmla="*/ 0 h 64"/>
              </a:gdLst>
              <a:ahLst/>
              <a:cxnLst>
                <a:cxn ang="0">
                  <a:pos x="T0" y="T1"/>
                </a:cxn>
                <a:cxn ang="0">
                  <a:pos x="T2" y="T3"/>
                </a:cxn>
                <a:cxn ang="0">
                  <a:pos x="T4" y="T5"/>
                </a:cxn>
                <a:cxn ang="0">
                  <a:pos x="T6" y="T7"/>
                </a:cxn>
                <a:cxn ang="0">
                  <a:pos x="T8" y="T9"/>
                </a:cxn>
                <a:cxn ang="0">
                  <a:pos x="T10" y="T11"/>
                </a:cxn>
              </a:cxnLst>
              <a:rect l="0" t="0" r="r" b="b"/>
              <a:pathLst>
                <a:path w="325" h="64">
                  <a:moveTo>
                    <a:pt x="32" y="0"/>
                  </a:moveTo>
                  <a:cubicBezTo>
                    <a:pt x="14" y="0"/>
                    <a:pt x="0" y="15"/>
                    <a:pt x="0" y="32"/>
                  </a:cubicBezTo>
                  <a:cubicBezTo>
                    <a:pt x="0" y="50"/>
                    <a:pt x="14" y="64"/>
                    <a:pt x="32" y="64"/>
                  </a:cubicBezTo>
                  <a:cubicBezTo>
                    <a:pt x="296" y="64"/>
                    <a:pt x="296" y="64"/>
                    <a:pt x="296" y="64"/>
                  </a:cubicBezTo>
                  <a:cubicBezTo>
                    <a:pt x="302" y="41"/>
                    <a:pt x="312" y="20"/>
                    <a:pt x="325" y="0"/>
                  </a:cubicBezTo>
                  <a:lnTo>
                    <a:pt x="32" y="0"/>
                  </a:lnTo>
                  <a:close/>
                </a:path>
              </a:pathLst>
            </a:custGeom>
            <a:solidFill>
              <a:srgbClr val="029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2"/>
            <p:cNvSpPr>
              <a:spLocks/>
            </p:cNvSpPr>
            <p:nvPr/>
          </p:nvSpPr>
          <p:spPr bwMode="auto">
            <a:xfrm>
              <a:off x="5786" y="927"/>
              <a:ext cx="1708" cy="1178"/>
            </a:xfrm>
            <a:custGeom>
              <a:avLst/>
              <a:gdLst>
                <a:gd name="T0" fmla="*/ 1422 w 1466"/>
                <a:gd name="T1" fmla="*/ 0 h 1011"/>
                <a:gd name="T2" fmla="*/ 44 w 1466"/>
                <a:gd name="T3" fmla="*/ 0 h 1011"/>
                <a:gd name="T4" fmla="*/ 0 w 1466"/>
                <a:gd name="T5" fmla="*/ 44 h 1011"/>
                <a:gd name="T6" fmla="*/ 0 w 1466"/>
                <a:gd name="T7" fmla="*/ 967 h 1011"/>
                <a:gd name="T8" fmla="*/ 44 w 1466"/>
                <a:gd name="T9" fmla="*/ 1011 h 1011"/>
                <a:gd name="T10" fmla="*/ 274 w 1466"/>
                <a:gd name="T11" fmla="*/ 1011 h 1011"/>
                <a:gd name="T12" fmla="*/ 275 w 1466"/>
                <a:gd name="T13" fmla="*/ 923 h 1011"/>
                <a:gd name="T14" fmla="*/ 89 w 1466"/>
                <a:gd name="T15" fmla="*/ 923 h 1011"/>
                <a:gd name="T16" fmla="*/ 89 w 1466"/>
                <a:gd name="T17" fmla="*/ 88 h 1011"/>
                <a:gd name="T18" fmla="*/ 1378 w 1466"/>
                <a:gd name="T19" fmla="*/ 88 h 1011"/>
                <a:gd name="T20" fmla="*/ 1378 w 1466"/>
                <a:gd name="T21" fmla="*/ 923 h 1011"/>
                <a:gd name="T22" fmla="*/ 921 w 1466"/>
                <a:gd name="T23" fmla="*/ 923 h 1011"/>
                <a:gd name="T24" fmla="*/ 921 w 1466"/>
                <a:gd name="T25" fmla="*/ 1011 h 1011"/>
                <a:gd name="T26" fmla="*/ 1422 w 1466"/>
                <a:gd name="T27" fmla="*/ 1011 h 1011"/>
                <a:gd name="T28" fmla="*/ 1466 w 1466"/>
                <a:gd name="T29" fmla="*/ 967 h 1011"/>
                <a:gd name="T30" fmla="*/ 1466 w 1466"/>
                <a:gd name="T31" fmla="*/ 44 h 1011"/>
                <a:gd name="T32" fmla="*/ 1422 w 1466"/>
                <a:gd name="T33" fmla="*/ 0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6" h="1011">
                  <a:moveTo>
                    <a:pt x="1422" y="0"/>
                  </a:moveTo>
                  <a:cubicBezTo>
                    <a:pt x="44" y="0"/>
                    <a:pt x="44" y="0"/>
                    <a:pt x="44" y="0"/>
                  </a:cubicBezTo>
                  <a:cubicBezTo>
                    <a:pt x="20" y="0"/>
                    <a:pt x="0" y="20"/>
                    <a:pt x="0" y="44"/>
                  </a:cubicBezTo>
                  <a:cubicBezTo>
                    <a:pt x="0" y="967"/>
                    <a:pt x="0" y="967"/>
                    <a:pt x="0" y="967"/>
                  </a:cubicBezTo>
                  <a:cubicBezTo>
                    <a:pt x="0" y="992"/>
                    <a:pt x="20" y="1011"/>
                    <a:pt x="44" y="1011"/>
                  </a:cubicBezTo>
                  <a:cubicBezTo>
                    <a:pt x="274" y="1011"/>
                    <a:pt x="274" y="1011"/>
                    <a:pt x="274" y="1011"/>
                  </a:cubicBezTo>
                  <a:cubicBezTo>
                    <a:pt x="275" y="923"/>
                    <a:pt x="275" y="923"/>
                    <a:pt x="275" y="923"/>
                  </a:cubicBezTo>
                  <a:cubicBezTo>
                    <a:pt x="89" y="923"/>
                    <a:pt x="89" y="923"/>
                    <a:pt x="89" y="923"/>
                  </a:cubicBezTo>
                  <a:cubicBezTo>
                    <a:pt x="89" y="88"/>
                    <a:pt x="89" y="88"/>
                    <a:pt x="89" y="88"/>
                  </a:cubicBezTo>
                  <a:cubicBezTo>
                    <a:pt x="1378" y="88"/>
                    <a:pt x="1378" y="88"/>
                    <a:pt x="1378" y="88"/>
                  </a:cubicBezTo>
                  <a:cubicBezTo>
                    <a:pt x="1378" y="923"/>
                    <a:pt x="1378" y="923"/>
                    <a:pt x="1378" y="923"/>
                  </a:cubicBezTo>
                  <a:cubicBezTo>
                    <a:pt x="921" y="923"/>
                    <a:pt x="921" y="923"/>
                    <a:pt x="921" y="923"/>
                  </a:cubicBezTo>
                  <a:cubicBezTo>
                    <a:pt x="921" y="1011"/>
                    <a:pt x="921" y="1011"/>
                    <a:pt x="921" y="1011"/>
                  </a:cubicBezTo>
                  <a:cubicBezTo>
                    <a:pt x="1422" y="1011"/>
                    <a:pt x="1422" y="1011"/>
                    <a:pt x="1422" y="1011"/>
                  </a:cubicBezTo>
                  <a:cubicBezTo>
                    <a:pt x="1446" y="1011"/>
                    <a:pt x="1466" y="992"/>
                    <a:pt x="1466" y="967"/>
                  </a:cubicBezTo>
                  <a:cubicBezTo>
                    <a:pt x="1466" y="44"/>
                    <a:pt x="1466" y="44"/>
                    <a:pt x="1466" y="44"/>
                  </a:cubicBezTo>
                  <a:cubicBezTo>
                    <a:pt x="1466" y="20"/>
                    <a:pt x="1446" y="0"/>
                    <a:pt x="1422" y="0"/>
                  </a:cubicBezTo>
                  <a:close/>
                </a:path>
              </a:pathLst>
            </a:custGeom>
            <a:solidFill>
              <a:srgbClr val="029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3"/>
            <p:cNvSpPr>
              <a:spLocks/>
            </p:cNvSpPr>
            <p:nvPr/>
          </p:nvSpPr>
          <p:spPr bwMode="auto">
            <a:xfrm>
              <a:off x="6413" y="1154"/>
              <a:ext cx="327" cy="283"/>
            </a:xfrm>
            <a:custGeom>
              <a:avLst/>
              <a:gdLst>
                <a:gd name="T0" fmla="*/ 141 w 281"/>
                <a:gd name="T1" fmla="*/ 0 h 243"/>
                <a:gd name="T2" fmla="*/ 0 w 281"/>
                <a:gd name="T3" fmla="*/ 141 h 243"/>
                <a:gd name="T4" fmla="*/ 44 w 281"/>
                <a:gd name="T5" fmla="*/ 243 h 243"/>
                <a:gd name="T6" fmla="*/ 238 w 281"/>
                <a:gd name="T7" fmla="*/ 243 h 243"/>
                <a:gd name="T8" fmla="*/ 281 w 281"/>
                <a:gd name="T9" fmla="*/ 141 h 243"/>
                <a:gd name="T10" fmla="*/ 141 w 281"/>
                <a:gd name="T11" fmla="*/ 0 h 243"/>
              </a:gdLst>
              <a:ahLst/>
              <a:cxnLst>
                <a:cxn ang="0">
                  <a:pos x="T0" y="T1"/>
                </a:cxn>
                <a:cxn ang="0">
                  <a:pos x="T2" y="T3"/>
                </a:cxn>
                <a:cxn ang="0">
                  <a:pos x="T4" y="T5"/>
                </a:cxn>
                <a:cxn ang="0">
                  <a:pos x="T6" y="T7"/>
                </a:cxn>
                <a:cxn ang="0">
                  <a:pos x="T8" y="T9"/>
                </a:cxn>
                <a:cxn ang="0">
                  <a:pos x="T10" y="T11"/>
                </a:cxn>
              </a:cxnLst>
              <a:rect l="0" t="0" r="r" b="b"/>
              <a:pathLst>
                <a:path w="281" h="243">
                  <a:moveTo>
                    <a:pt x="141" y="0"/>
                  </a:moveTo>
                  <a:cubicBezTo>
                    <a:pt x="63" y="0"/>
                    <a:pt x="0" y="63"/>
                    <a:pt x="0" y="141"/>
                  </a:cubicBezTo>
                  <a:cubicBezTo>
                    <a:pt x="0" y="179"/>
                    <a:pt x="15" y="216"/>
                    <a:pt x="44" y="243"/>
                  </a:cubicBezTo>
                  <a:cubicBezTo>
                    <a:pt x="68" y="243"/>
                    <a:pt x="214" y="243"/>
                    <a:pt x="238" y="243"/>
                  </a:cubicBezTo>
                  <a:cubicBezTo>
                    <a:pt x="265" y="217"/>
                    <a:pt x="281" y="181"/>
                    <a:pt x="281" y="141"/>
                  </a:cubicBezTo>
                  <a:cubicBezTo>
                    <a:pt x="281" y="63"/>
                    <a:pt x="218" y="0"/>
                    <a:pt x="141" y="0"/>
                  </a:cubicBezTo>
                  <a:close/>
                </a:path>
              </a:pathLst>
            </a:custGeom>
            <a:solidFill>
              <a:srgbClr val="F370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4"/>
            <p:cNvSpPr>
              <a:spLocks/>
            </p:cNvSpPr>
            <p:nvPr/>
          </p:nvSpPr>
          <p:spPr bwMode="auto">
            <a:xfrm>
              <a:off x="6175" y="1146"/>
              <a:ext cx="1161" cy="1746"/>
            </a:xfrm>
            <a:custGeom>
              <a:avLst/>
              <a:gdLst>
                <a:gd name="T0" fmla="*/ 968 w 996"/>
                <a:gd name="T1" fmla="*/ 123 h 1499"/>
                <a:gd name="T2" fmla="*/ 940 w 996"/>
                <a:gd name="T3" fmla="*/ 108 h 1499"/>
                <a:gd name="T4" fmla="*/ 925 w 996"/>
                <a:gd name="T5" fmla="*/ 36 h 1499"/>
                <a:gd name="T6" fmla="*/ 878 w 996"/>
                <a:gd name="T7" fmla="*/ 5 h 1499"/>
                <a:gd name="T8" fmla="*/ 846 w 996"/>
                <a:gd name="T9" fmla="*/ 36 h 1499"/>
                <a:gd name="T10" fmla="*/ 512 w 996"/>
                <a:gd name="T11" fmla="*/ 36 h 1499"/>
                <a:gd name="T12" fmla="*/ 540 w 996"/>
                <a:gd name="T13" fmla="*/ 100 h 1499"/>
                <a:gd name="T14" fmla="*/ 857 w 996"/>
                <a:gd name="T15" fmla="*/ 100 h 1499"/>
                <a:gd name="T16" fmla="*/ 864 w 996"/>
                <a:gd name="T17" fmla="*/ 134 h 1499"/>
                <a:gd name="T18" fmla="*/ 726 w 996"/>
                <a:gd name="T19" fmla="*/ 281 h 1499"/>
                <a:gd name="T20" fmla="*/ 477 w 996"/>
                <a:gd name="T21" fmla="*/ 310 h 1499"/>
                <a:gd name="T22" fmla="*/ 163 w 996"/>
                <a:gd name="T23" fmla="*/ 310 h 1499"/>
                <a:gd name="T24" fmla="*/ 2 w 996"/>
                <a:gd name="T25" fmla="*/ 470 h 1499"/>
                <a:gd name="T26" fmla="*/ 0 w 996"/>
                <a:gd name="T27" fmla="*/ 964 h 1499"/>
                <a:gd name="T28" fmla="*/ 67 w 996"/>
                <a:gd name="T29" fmla="*/ 1037 h 1499"/>
                <a:gd name="T30" fmla="*/ 68 w 996"/>
                <a:gd name="T31" fmla="*/ 1037 h 1499"/>
                <a:gd name="T32" fmla="*/ 136 w 996"/>
                <a:gd name="T33" fmla="*/ 970 h 1499"/>
                <a:gd name="T34" fmla="*/ 136 w 996"/>
                <a:gd name="T35" fmla="*/ 825 h 1499"/>
                <a:gd name="T36" fmla="*/ 138 w 996"/>
                <a:gd name="T37" fmla="*/ 471 h 1499"/>
                <a:gd name="T38" fmla="*/ 152 w 996"/>
                <a:gd name="T39" fmla="*/ 457 h 1499"/>
                <a:gd name="T40" fmla="*/ 166 w 996"/>
                <a:gd name="T41" fmla="*/ 471 h 1499"/>
                <a:gd name="T42" fmla="*/ 165 w 996"/>
                <a:gd name="T43" fmla="*/ 1499 h 1499"/>
                <a:gd name="T44" fmla="*/ 246 w 996"/>
                <a:gd name="T45" fmla="*/ 1480 h 1499"/>
                <a:gd name="T46" fmla="*/ 246 w 996"/>
                <a:gd name="T47" fmla="*/ 1464 h 1499"/>
                <a:gd name="T48" fmla="*/ 225 w 996"/>
                <a:gd name="T49" fmla="*/ 1372 h 1499"/>
                <a:gd name="T50" fmla="*/ 328 w 996"/>
                <a:gd name="T51" fmla="*/ 1193 h 1499"/>
                <a:gd name="T52" fmla="*/ 328 w 996"/>
                <a:gd name="T53" fmla="*/ 961 h 1499"/>
                <a:gd name="T54" fmla="*/ 363 w 996"/>
                <a:gd name="T55" fmla="*/ 961 h 1499"/>
                <a:gd name="T56" fmla="*/ 363 w 996"/>
                <a:gd name="T57" fmla="*/ 1177 h 1499"/>
                <a:gd name="T58" fmla="*/ 432 w 996"/>
                <a:gd name="T59" fmla="*/ 1165 h 1499"/>
                <a:gd name="T60" fmla="*/ 526 w 996"/>
                <a:gd name="T61" fmla="*/ 1187 h 1499"/>
                <a:gd name="T62" fmla="*/ 526 w 996"/>
                <a:gd name="T63" fmla="*/ 441 h 1499"/>
                <a:gd name="T64" fmla="*/ 766 w 996"/>
                <a:gd name="T65" fmla="*/ 413 h 1499"/>
                <a:gd name="T66" fmla="*/ 807 w 996"/>
                <a:gd name="T67" fmla="*/ 392 h 1499"/>
                <a:gd name="T68" fmla="*/ 970 w 996"/>
                <a:gd name="T69" fmla="*/ 219 h 1499"/>
                <a:gd name="T70" fmla="*/ 968 w 996"/>
                <a:gd name="T71" fmla="*/ 123 h 1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96" h="1499">
                  <a:moveTo>
                    <a:pt x="968" y="123"/>
                  </a:moveTo>
                  <a:cubicBezTo>
                    <a:pt x="960" y="116"/>
                    <a:pt x="950" y="111"/>
                    <a:pt x="940" y="108"/>
                  </a:cubicBezTo>
                  <a:cubicBezTo>
                    <a:pt x="925" y="36"/>
                    <a:pt x="925" y="36"/>
                    <a:pt x="925" y="36"/>
                  </a:cubicBezTo>
                  <a:cubicBezTo>
                    <a:pt x="921" y="14"/>
                    <a:pt x="899" y="0"/>
                    <a:pt x="878" y="5"/>
                  </a:cubicBezTo>
                  <a:cubicBezTo>
                    <a:pt x="861" y="8"/>
                    <a:pt x="850" y="21"/>
                    <a:pt x="846" y="36"/>
                  </a:cubicBezTo>
                  <a:cubicBezTo>
                    <a:pt x="512" y="36"/>
                    <a:pt x="512" y="36"/>
                    <a:pt x="512" y="36"/>
                  </a:cubicBezTo>
                  <a:cubicBezTo>
                    <a:pt x="525" y="56"/>
                    <a:pt x="534" y="77"/>
                    <a:pt x="540" y="100"/>
                  </a:cubicBezTo>
                  <a:cubicBezTo>
                    <a:pt x="857" y="100"/>
                    <a:pt x="857" y="100"/>
                    <a:pt x="857" y="100"/>
                  </a:cubicBezTo>
                  <a:cubicBezTo>
                    <a:pt x="864" y="134"/>
                    <a:pt x="864" y="134"/>
                    <a:pt x="864" y="134"/>
                  </a:cubicBezTo>
                  <a:cubicBezTo>
                    <a:pt x="726" y="281"/>
                    <a:pt x="726" y="281"/>
                    <a:pt x="726" y="281"/>
                  </a:cubicBezTo>
                  <a:cubicBezTo>
                    <a:pt x="697" y="284"/>
                    <a:pt x="504" y="307"/>
                    <a:pt x="477" y="310"/>
                  </a:cubicBezTo>
                  <a:cubicBezTo>
                    <a:pt x="477" y="310"/>
                    <a:pt x="230" y="310"/>
                    <a:pt x="163" y="310"/>
                  </a:cubicBezTo>
                  <a:cubicBezTo>
                    <a:pt x="75" y="310"/>
                    <a:pt x="3" y="381"/>
                    <a:pt x="2" y="470"/>
                  </a:cubicBezTo>
                  <a:cubicBezTo>
                    <a:pt x="0" y="964"/>
                    <a:pt x="0" y="964"/>
                    <a:pt x="0" y="964"/>
                  </a:cubicBezTo>
                  <a:cubicBezTo>
                    <a:pt x="0" y="1012"/>
                    <a:pt x="34" y="1037"/>
                    <a:pt x="67" y="1037"/>
                  </a:cubicBezTo>
                  <a:cubicBezTo>
                    <a:pt x="67" y="1037"/>
                    <a:pt x="68" y="1037"/>
                    <a:pt x="68" y="1037"/>
                  </a:cubicBezTo>
                  <a:cubicBezTo>
                    <a:pt x="105" y="1037"/>
                    <a:pt x="135" y="1007"/>
                    <a:pt x="136" y="970"/>
                  </a:cubicBezTo>
                  <a:cubicBezTo>
                    <a:pt x="136" y="825"/>
                    <a:pt x="136" y="825"/>
                    <a:pt x="136" y="825"/>
                  </a:cubicBezTo>
                  <a:cubicBezTo>
                    <a:pt x="138" y="471"/>
                    <a:pt x="138" y="471"/>
                    <a:pt x="138" y="471"/>
                  </a:cubicBezTo>
                  <a:cubicBezTo>
                    <a:pt x="138" y="463"/>
                    <a:pt x="145" y="457"/>
                    <a:pt x="152" y="457"/>
                  </a:cubicBezTo>
                  <a:cubicBezTo>
                    <a:pt x="160" y="457"/>
                    <a:pt x="166" y="463"/>
                    <a:pt x="166" y="471"/>
                  </a:cubicBezTo>
                  <a:cubicBezTo>
                    <a:pt x="166" y="1105"/>
                    <a:pt x="165" y="622"/>
                    <a:pt x="165" y="1499"/>
                  </a:cubicBezTo>
                  <a:cubicBezTo>
                    <a:pt x="190" y="1488"/>
                    <a:pt x="217" y="1481"/>
                    <a:pt x="246" y="1480"/>
                  </a:cubicBezTo>
                  <a:cubicBezTo>
                    <a:pt x="246" y="1464"/>
                    <a:pt x="246" y="1464"/>
                    <a:pt x="246" y="1464"/>
                  </a:cubicBezTo>
                  <a:cubicBezTo>
                    <a:pt x="232" y="1436"/>
                    <a:pt x="225" y="1405"/>
                    <a:pt x="225" y="1372"/>
                  </a:cubicBezTo>
                  <a:cubicBezTo>
                    <a:pt x="225" y="1296"/>
                    <a:pt x="266" y="1229"/>
                    <a:pt x="328" y="1193"/>
                  </a:cubicBezTo>
                  <a:cubicBezTo>
                    <a:pt x="328" y="961"/>
                    <a:pt x="328" y="961"/>
                    <a:pt x="328" y="961"/>
                  </a:cubicBezTo>
                  <a:cubicBezTo>
                    <a:pt x="363" y="961"/>
                    <a:pt x="363" y="961"/>
                    <a:pt x="363" y="961"/>
                  </a:cubicBezTo>
                  <a:cubicBezTo>
                    <a:pt x="363" y="1177"/>
                    <a:pt x="363" y="1177"/>
                    <a:pt x="363" y="1177"/>
                  </a:cubicBezTo>
                  <a:cubicBezTo>
                    <a:pt x="385" y="1169"/>
                    <a:pt x="408" y="1165"/>
                    <a:pt x="432" y="1165"/>
                  </a:cubicBezTo>
                  <a:cubicBezTo>
                    <a:pt x="466" y="1165"/>
                    <a:pt x="498" y="1173"/>
                    <a:pt x="526" y="1187"/>
                  </a:cubicBezTo>
                  <a:cubicBezTo>
                    <a:pt x="526" y="441"/>
                    <a:pt x="526" y="441"/>
                    <a:pt x="526" y="441"/>
                  </a:cubicBezTo>
                  <a:cubicBezTo>
                    <a:pt x="568" y="436"/>
                    <a:pt x="738" y="416"/>
                    <a:pt x="766" y="413"/>
                  </a:cubicBezTo>
                  <a:cubicBezTo>
                    <a:pt x="782" y="411"/>
                    <a:pt x="797" y="404"/>
                    <a:pt x="807" y="392"/>
                  </a:cubicBezTo>
                  <a:cubicBezTo>
                    <a:pt x="970" y="219"/>
                    <a:pt x="970" y="219"/>
                    <a:pt x="970" y="219"/>
                  </a:cubicBezTo>
                  <a:cubicBezTo>
                    <a:pt x="996" y="192"/>
                    <a:pt x="995" y="149"/>
                    <a:pt x="968" y="123"/>
                  </a:cubicBezTo>
                  <a:close/>
                </a:path>
              </a:pathLst>
            </a:custGeom>
            <a:solidFill>
              <a:srgbClr val="029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5"/>
            <p:cNvSpPr>
              <a:spLocks/>
            </p:cNvSpPr>
            <p:nvPr/>
          </p:nvSpPr>
          <p:spPr bwMode="auto">
            <a:xfrm>
              <a:off x="6292" y="2954"/>
              <a:ext cx="773" cy="359"/>
            </a:xfrm>
            <a:custGeom>
              <a:avLst/>
              <a:gdLst>
                <a:gd name="T0" fmla="*/ 663 w 664"/>
                <a:gd name="T1" fmla="*/ 154 h 308"/>
                <a:gd name="T2" fmla="*/ 508 w 664"/>
                <a:gd name="T3" fmla="*/ 0 h 308"/>
                <a:gd name="T4" fmla="*/ 156 w 664"/>
                <a:gd name="T5" fmla="*/ 0 h 308"/>
                <a:gd name="T6" fmla="*/ 0 w 664"/>
                <a:gd name="T7" fmla="*/ 154 h 308"/>
                <a:gd name="T8" fmla="*/ 0 w 664"/>
                <a:gd name="T9" fmla="*/ 308 h 308"/>
                <a:gd name="T10" fmla="*/ 58 w 664"/>
                <a:gd name="T11" fmla="*/ 308 h 308"/>
                <a:gd name="T12" fmla="*/ 218 w 664"/>
                <a:gd name="T13" fmla="*/ 148 h 308"/>
                <a:gd name="T14" fmla="*/ 451 w 664"/>
                <a:gd name="T15" fmla="*/ 148 h 308"/>
                <a:gd name="T16" fmla="*/ 612 w 664"/>
                <a:gd name="T17" fmla="*/ 308 h 308"/>
                <a:gd name="T18" fmla="*/ 664 w 664"/>
                <a:gd name="T19" fmla="*/ 308 h 308"/>
                <a:gd name="T20" fmla="*/ 663 w 664"/>
                <a:gd name="T2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4" h="308">
                  <a:moveTo>
                    <a:pt x="663" y="154"/>
                  </a:moveTo>
                  <a:cubicBezTo>
                    <a:pt x="663" y="69"/>
                    <a:pt x="593" y="0"/>
                    <a:pt x="508" y="0"/>
                  </a:cubicBezTo>
                  <a:cubicBezTo>
                    <a:pt x="464" y="0"/>
                    <a:pt x="200" y="0"/>
                    <a:pt x="156" y="0"/>
                  </a:cubicBezTo>
                  <a:cubicBezTo>
                    <a:pt x="71" y="0"/>
                    <a:pt x="1" y="69"/>
                    <a:pt x="0" y="154"/>
                  </a:cubicBezTo>
                  <a:cubicBezTo>
                    <a:pt x="0" y="308"/>
                    <a:pt x="0" y="308"/>
                    <a:pt x="0" y="308"/>
                  </a:cubicBezTo>
                  <a:cubicBezTo>
                    <a:pt x="58" y="308"/>
                    <a:pt x="58" y="308"/>
                    <a:pt x="58" y="308"/>
                  </a:cubicBezTo>
                  <a:cubicBezTo>
                    <a:pt x="58" y="219"/>
                    <a:pt x="131" y="148"/>
                    <a:pt x="218" y="148"/>
                  </a:cubicBezTo>
                  <a:cubicBezTo>
                    <a:pt x="451" y="148"/>
                    <a:pt x="451" y="148"/>
                    <a:pt x="451" y="148"/>
                  </a:cubicBezTo>
                  <a:cubicBezTo>
                    <a:pt x="540" y="148"/>
                    <a:pt x="612" y="219"/>
                    <a:pt x="612" y="308"/>
                  </a:cubicBezTo>
                  <a:cubicBezTo>
                    <a:pt x="664" y="308"/>
                    <a:pt x="664" y="308"/>
                    <a:pt x="664" y="308"/>
                  </a:cubicBezTo>
                  <a:lnTo>
                    <a:pt x="663" y="154"/>
                  </a:lnTo>
                  <a:close/>
                </a:path>
              </a:pathLst>
            </a:custGeom>
            <a:solidFill>
              <a:srgbClr val="029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6"/>
            <p:cNvSpPr>
              <a:spLocks/>
            </p:cNvSpPr>
            <p:nvPr/>
          </p:nvSpPr>
          <p:spPr bwMode="auto">
            <a:xfrm>
              <a:off x="6520" y="2586"/>
              <a:ext cx="317" cy="317"/>
            </a:xfrm>
            <a:custGeom>
              <a:avLst/>
              <a:gdLst>
                <a:gd name="T0" fmla="*/ 136 w 272"/>
                <a:gd name="T1" fmla="*/ 0 h 272"/>
                <a:gd name="T2" fmla="*/ 0 w 272"/>
                <a:gd name="T3" fmla="*/ 136 h 272"/>
                <a:gd name="T4" fmla="*/ 136 w 272"/>
                <a:gd name="T5" fmla="*/ 272 h 272"/>
                <a:gd name="T6" fmla="*/ 272 w 272"/>
                <a:gd name="T7" fmla="*/ 136 h 272"/>
                <a:gd name="T8" fmla="*/ 136 w 272"/>
                <a:gd name="T9" fmla="*/ 0 h 272"/>
              </a:gdLst>
              <a:ahLst/>
              <a:cxnLst>
                <a:cxn ang="0">
                  <a:pos x="T0" y="T1"/>
                </a:cxn>
                <a:cxn ang="0">
                  <a:pos x="T2" y="T3"/>
                </a:cxn>
                <a:cxn ang="0">
                  <a:pos x="T4" y="T5"/>
                </a:cxn>
                <a:cxn ang="0">
                  <a:pos x="T6" y="T7"/>
                </a:cxn>
                <a:cxn ang="0">
                  <a:pos x="T8" y="T9"/>
                </a:cxn>
              </a:cxnLst>
              <a:rect l="0" t="0" r="r" b="b"/>
              <a:pathLst>
                <a:path w="272" h="272">
                  <a:moveTo>
                    <a:pt x="136" y="0"/>
                  </a:moveTo>
                  <a:cubicBezTo>
                    <a:pt x="61" y="0"/>
                    <a:pt x="0" y="61"/>
                    <a:pt x="0" y="136"/>
                  </a:cubicBezTo>
                  <a:cubicBezTo>
                    <a:pt x="0" y="212"/>
                    <a:pt x="62" y="272"/>
                    <a:pt x="136" y="272"/>
                  </a:cubicBezTo>
                  <a:cubicBezTo>
                    <a:pt x="211" y="272"/>
                    <a:pt x="272" y="212"/>
                    <a:pt x="272" y="136"/>
                  </a:cubicBezTo>
                  <a:cubicBezTo>
                    <a:pt x="272" y="61"/>
                    <a:pt x="212" y="0"/>
                    <a:pt x="136" y="0"/>
                  </a:cubicBezTo>
                  <a:close/>
                </a:path>
              </a:pathLst>
            </a:custGeom>
            <a:solidFill>
              <a:srgbClr val="F370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17"/>
            <p:cNvSpPr>
              <a:spLocks noChangeArrowheads="1"/>
            </p:cNvSpPr>
            <p:nvPr/>
          </p:nvSpPr>
          <p:spPr bwMode="auto">
            <a:xfrm>
              <a:off x="5460" y="2586"/>
              <a:ext cx="317" cy="317"/>
            </a:xfrm>
            <a:prstGeom prst="ellipse">
              <a:avLst/>
            </a:prstGeom>
            <a:solidFill>
              <a:srgbClr val="F370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8"/>
            <p:cNvSpPr>
              <a:spLocks/>
            </p:cNvSpPr>
            <p:nvPr/>
          </p:nvSpPr>
          <p:spPr bwMode="auto">
            <a:xfrm>
              <a:off x="6412" y="3179"/>
              <a:ext cx="539" cy="134"/>
            </a:xfrm>
            <a:custGeom>
              <a:avLst/>
              <a:gdLst>
                <a:gd name="T0" fmla="*/ 348 w 463"/>
                <a:gd name="T1" fmla="*/ 0 h 115"/>
                <a:gd name="T2" fmla="*/ 115 w 463"/>
                <a:gd name="T3" fmla="*/ 0 h 115"/>
                <a:gd name="T4" fmla="*/ 0 w 463"/>
                <a:gd name="T5" fmla="*/ 115 h 115"/>
                <a:gd name="T6" fmla="*/ 463 w 463"/>
                <a:gd name="T7" fmla="*/ 115 h 115"/>
                <a:gd name="T8" fmla="*/ 348 w 463"/>
                <a:gd name="T9" fmla="*/ 0 h 115"/>
              </a:gdLst>
              <a:ahLst/>
              <a:cxnLst>
                <a:cxn ang="0">
                  <a:pos x="T0" y="T1"/>
                </a:cxn>
                <a:cxn ang="0">
                  <a:pos x="T2" y="T3"/>
                </a:cxn>
                <a:cxn ang="0">
                  <a:pos x="T4" y="T5"/>
                </a:cxn>
                <a:cxn ang="0">
                  <a:pos x="T6" y="T7"/>
                </a:cxn>
                <a:cxn ang="0">
                  <a:pos x="T8" y="T9"/>
                </a:cxn>
              </a:cxnLst>
              <a:rect l="0" t="0" r="r" b="b"/>
              <a:pathLst>
                <a:path w="463" h="115">
                  <a:moveTo>
                    <a:pt x="348" y="0"/>
                  </a:moveTo>
                  <a:cubicBezTo>
                    <a:pt x="115" y="0"/>
                    <a:pt x="115" y="0"/>
                    <a:pt x="115" y="0"/>
                  </a:cubicBezTo>
                  <a:cubicBezTo>
                    <a:pt x="52" y="0"/>
                    <a:pt x="0" y="52"/>
                    <a:pt x="0" y="115"/>
                  </a:cubicBezTo>
                  <a:cubicBezTo>
                    <a:pt x="463" y="115"/>
                    <a:pt x="463" y="115"/>
                    <a:pt x="463" y="115"/>
                  </a:cubicBezTo>
                  <a:cubicBezTo>
                    <a:pt x="463" y="52"/>
                    <a:pt x="412" y="0"/>
                    <a:pt x="348" y="0"/>
                  </a:cubicBezTo>
                  <a:close/>
                </a:path>
              </a:pathLst>
            </a:custGeom>
            <a:solidFill>
              <a:srgbClr val="029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9"/>
            <p:cNvSpPr>
              <a:spLocks/>
            </p:cNvSpPr>
            <p:nvPr/>
          </p:nvSpPr>
          <p:spPr bwMode="auto">
            <a:xfrm>
              <a:off x="5339" y="3179"/>
              <a:ext cx="539" cy="134"/>
            </a:xfrm>
            <a:custGeom>
              <a:avLst/>
              <a:gdLst>
                <a:gd name="T0" fmla="*/ 348 w 463"/>
                <a:gd name="T1" fmla="*/ 0 h 115"/>
                <a:gd name="T2" fmla="*/ 115 w 463"/>
                <a:gd name="T3" fmla="*/ 0 h 115"/>
                <a:gd name="T4" fmla="*/ 0 w 463"/>
                <a:gd name="T5" fmla="*/ 115 h 115"/>
                <a:gd name="T6" fmla="*/ 463 w 463"/>
                <a:gd name="T7" fmla="*/ 115 h 115"/>
                <a:gd name="T8" fmla="*/ 348 w 463"/>
                <a:gd name="T9" fmla="*/ 0 h 115"/>
              </a:gdLst>
              <a:ahLst/>
              <a:cxnLst>
                <a:cxn ang="0">
                  <a:pos x="T0" y="T1"/>
                </a:cxn>
                <a:cxn ang="0">
                  <a:pos x="T2" y="T3"/>
                </a:cxn>
                <a:cxn ang="0">
                  <a:pos x="T4" y="T5"/>
                </a:cxn>
                <a:cxn ang="0">
                  <a:pos x="T6" y="T7"/>
                </a:cxn>
                <a:cxn ang="0">
                  <a:pos x="T8" y="T9"/>
                </a:cxn>
              </a:cxnLst>
              <a:rect l="0" t="0" r="r" b="b"/>
              <a:pathLst>
                <a:path w="463" h="115">
                  <a:moveTo>
                    <a:pt x="348" y="0"/>
                  </a:moveTo>
                  <a:cubicBezTo>
                    <a:pt x="115" y="0"/>
                    <a:pt x="115" y="0"/>
                    <a:pt x="115" y="0"/>
                  </a:cubicBezTo>
                  <a:cubicBezTo>
                    <a:pt x="51" y="0"/>
                    <a:pt x="0" y="52"/>
                    <a:pt x="0" y="115"/>
                  </a:cubicBezTo>
                  <a:cubicBezTo>
                    <a:pt x="48" y="115"/>
                    <a:pt x="415" y="115"/>
                    <a:pt x="463" y="115"/>
                  </a:cubicBezTo>
                  <a:cubicBezTo>
                    <a:pt x="463" y="52"/>
                    <a:pt x="411" y="0"/>
                    <a:pt x="348" y="0"/>
                  </a:cubicBezTo>
                  <a:close/>
                </a:path>
              </a:pathLst>
            </a:custGeom>
            <a:solidFill>
              <a:srgbClr val="029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0"/>
            <p:cNvSpPr>
              <a:spLocks/>
            </p:cNvSpPr>
            <p:nvPr/>
          </p:nvSpPr>
          <p:spPr bwMode="auto">
            <a:xfrm>
              <a:off x="5232" y="2403"/>
              <a:ext cx="981" cy="910"/>
            </a:xfrm>
            <a:custGeom>
              <a:avLst/>
              <a:gdLst>
                <a:gd name="T0" fmla="*/ 791 w 842"/>
                <a:gd name="T1" fmla="*/ 7 h 781"/>
                <a:gd name="T2" fmla="*/ 722 w 842"/>
                <a:gd name="T3" fmla="*/ 51 h 781"/>
                <a:gd name="T4" fmla="*/ 653 w 842"/>
                <a:gd name="T5" fmla="*/ 354 h 781"/>
                <a:gd name="T6" fmla="*/ 491 w 842"/>
                <a:gd name="T7" fmla="*/ 473 h 781"/>
                <a:gd name="T8" fmla="*/ 156 w 842"/>
                <a:gd name="T9" fmla="*/ 473 h 781"/>
                <a:gd name="T10" fmla="*/ 1 w 842"/>
                <a:gd name="T11" fmla="*/ 627 h 781"/>
                <a:gd name="T12" fmla="*/ 0 w 842"/>
                <a:gd name="T13" fmla="*/ 781 h 781"/>
                <a:gd name="T14" fmla="*/ 46 w 842"/>
                <a:gd name="T15" fmla="*/ 781 h 781"/>
                <a:gd name="T16" fmla="*/ 207 w 842"/>
                <a:gd name="T17" fmla="*/ 621 h 781"/>
                <a:gd name="T18" fmla="*/ 440 w 842"/>
                <a:gd name="T19" fmla="*/ 621 h 781"/>
                <a:gd name="T20" fmla="*/ 522 w 842"/>
                <a:gd name="T21" fmla="*/ 643 h 781"/>
                <a:gd name="T22" fmla="*/ 523 w 842"/>
                <a:gd name="T23" fmla="*/ 593 h 781"/>
                <a:gd name="T24" fmla="*/ 739 w 842"/>
                <a:gd name="T25" fmla="*/ 435 h 781"/>
                <a:gd name="T26" fmla="*/ 761 w 842"/>
                <a:gd name="T27" fmla="*/ 401 h 781"/>
                <a:gd name="T28" fmla="*/ 835 w 842"/>
                <a:gd name="T29" fmla="*/ 77 h 781"/>
                <a:gd name="T30" fmla="*/ 791 w 842"/>
                <a:gd name="T31" fmla="*/ 7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2" h="781">
                  <a:moveTo>
                    <a:pt x="791" y="7"/>
                  </a:moveTo>
                  <a:cubicBezTo>
                    <a:pt x="760" y="0"/>
                    <a:pt x="729" y="20"/>
                    <a:pt x="722" y="51"/>
                  </a:cubicBezTo>
                  <a:cubicBezTo>
                    <a:pt x="653" y="354"/>
                    <a:pt x="653" y="354"/>
                    <a:pt x="653" y="354"/>
                  </a:cubicBezTo>
                  <a:cubicBezTo>
                    <a:pt x="637" y="366"/>
                    <a:pt x="508" y="460"/>
                    <a:pt x="491" y="473"/>
                  </a:cubicBezTo>
                  <a:cubicBezTo>
                    <a:pt x="455" y="473"/>
                    <a:pt x="177" y="473"/>
                    <a:pt x="156" y="473"/>
                  </a:cubicBezTo>
                  <a:cubicBezTo>
                    <a:pt x="71" y="473"/>
                    <a:pt x="1" y="542"/>
                    <a:pt x="1" y="627"/>
                  </a:cubicBezTo>
                  <a:cubicBezTo>
                    <a:pt x="0" y="781"/>
                    <a:pt x="0" y="781"/>
                    <a:pt x="0" y="781"/>
                  </a:cubicBezTo>
                  <a:cubicBezTo>
                    <a:pt x="46" y="781"/>
                    <a:pt x="46" y="781"/>
                    <a:pt x="46" y="781"/>
                  </a:cubicBezTo>
                  <a:cubicBezTo>
                    <a:pt x="46" y="692"/>
                    <a:pt x="118" y="621"/>
                    <a:pt x="207" y="621"/>
                  </a:cubicBezTo>
                  <a:cubicBezTo>
                    <a:pt x="440" y="621"/>
                    <a:pt x="440" y="621"/>
                    <a:pt x="440" y="621"/>
                  </a:cubicBezTo>
                  <a:cubicBezTo>
                    <a:pt x="470" y="621"/>
                    <a:pt x="498" y="629"/>
                    <a:pt x="522" y="643"/>
                  </a:cubicBezTo>
                  <a:cubicBezTo>
                    <a:pt x="523" y="593"/>
                    <a:pt x="523" y="593"/>
                    <a:pt x="523" y="593"/>
                  </a:cubicBezTo>
                  <a:cubicBezTo>
                    <a:pt x="739" y="435"/>
                    <a:pt x="739" y="435"/>
                    <a:pt x="739" y="435"/>
                  </a:cubicBezTo>
                  <a:cubicBezTo>
                    <a:pt x="750" y="427"/>
                    <a:pt x="758" y="415"/>
                    <a:pt x="761" y="401"/>
                  </a:cubicBezTo>
                  <a:cubicBezTo>
                    <a:pt x="835" y="77"/>
                    <a:pt x="835" y="77"/>
                    <a:pt x="835" y="77"/>
                  </a:cubicBezTo>
                  <a:cubicBezTo>
                    <a:pt x="842" y="45"/>
                    <a:pt x="823" y="14"/>
                    <a:pt x="791" y="7"/>
                  </a:cubicBezTo>
                  <a:close/>
                </a:path>
              </a:pathLst>
            </a:custGeom>
            <a:solidFill>
              <a:srgbClr val="029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23"/>
          <p:cNvGrpSpPr>
            <a:grpSpLocks noChangeAspect="1"/>
          </p:cNvGrpSpPr>
          <p:nvPr/>
        </p:nvGrpSpPr>
        <p:grpSpPr bwMode="auto">
          <a:xfrm>
            <a:off x="7915814" y="5407797"/>
            <a:ext cx="467062" cy="445156"/>
            <a:chOff x="5490" y="273"/>
            <a:chExt cx="1855" cy="1768"/>
          </a:xfrm>
        </p:grpSpPr>
        <p:sp>
          <p:nvSpPr>
            <p:cNvPr id="46" name="AutoShape 22"/>
            <p:cNvSpPr>
              <a:spLocks noChangeAspect="1" noChangeArrowheads="1" noTextEdit="1"/>
            </p:cNvSpPr>
            <p:nvPr/>
          </p:nvSpPr>
          <p:spPr bwMode="auto">
            <a:xfrm>
              <a:off x="5490" y="273"/>
              <a:ext cx="1855" cy="1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4"/>
            <p:cNvSpPr>
              <a:spLocks/>
            </p:cNvSpPr>
            <p:nvPr/>
          </p:nvSpPr>
          <p:spPr bwMode="auto">
            <a:xfrm>
              <a:off x="5490" y="273"/>
              <a:ext cx="1142" cy="871"/>
            </a:xfrm>
            <a:custGeom>
              <a:avLst/>
              <a:gdLst>
                <a:gd name="T0" fmla="*/ 1209 w 1261"/>
                <a:gd name="T1" fmla="*/ 0 h 962"/>
                <a:gd name="T2" fmla="*/ 52 w 1261"/>
                <a:gd name="T3" fmla="*/ 0 h 962"/>
                <a:gd name="T4" fmla="*/ 0 w 1261"/>
                <a:gd name="T5" fmla="*/ 53 h 962"/>
                <a:gd name="T6" fmla="*/ 0 w 1261"/>
                <a:gd name="T7" fmla="*/ 910 h 962"/>
                <a:gd name="T8" fmla="*/ 52 w 1261"/>
                <a:gd name="T9" fmla="*/ 962 h 962"/>
                <a:gd name="T10" fmla="*/ 1188 w 1261"/>
                <a:gd name="T11" fmla="*/ 962 h 962"/>
                <a:gd name="T12" fmla="*/ 1050 w 1261"/>
                <a:gd name="T13" fmla="*/ 877 h 962"/>
                <a:gd name="T14" fmla="*/ 1026 w 1261"/>
                <a:gd name="T15" fmla="*/ 857 h 962"/>
                <a:gd name="T16" fmla="*/ 104 w 1261"/>
                <a:gd name="T17" fmla="*/ 857 h 962"/>
                <a:gd name="T18" fmla="*/ 104 w 1261"/>
                <a:gd name="T19" fmla="*/ 105 h 962"/>
                <a:gd name="T20" fmla="*/ 1157 w 1261"/>
                <a:gd name="T21" fmla="*/ 105 h 962"/>
                <a:gd name="T22" fmla="*/ 1157 w 1261"/>
                <a:gd name="T23" fmla="*/ 612 h 962"/>
                <a:gd name="T24" fmla="*/ 1203 w 1261"/>
                <a:gd name="T25" fmla="*/ 630 h 962"/>
                <a:gd name="T26" fmla="*/ 1261 w 1261"/>
                <a:gd name="T27" fmla="*/ 666 h 962"/>
                <a:gd name="T28" fmla="*/ 1261 w 1261"/>
                <a:gd name="T29" fmla="*/ 53 h 962"/>
                <a:gd name="T30" fmla="*/ 1209 w 1261"/>
                <a:gd name="T31" fmla="*/ 0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1" h="962">
                  <a:moveTo>
                    <a:pt x="1209" y="0"/>
                  </a:moveTo>
                  <a:cubicBezTo>
                    <a:pt x="52" y="0"/>
                    <a:pt x="52" y="0"/>
                    <a:pt x="52" y="0"/>
                  </a:cubicBezTo>
                  <a:cubicBezTo>
                    <a:pt x="23" y="0"/>
                    <a:pt x="0" y="24"/>
                    <a:pt x="0" y="53"/>
                  </a:cubicBezTo>
                  <a:cubicBezTo>
                    <a:pt x="0" y="910"/>
                    <a:pt x="0" y="910"/>
                    <a:pt x="0" y="910"/>
                  </a:cubicBezTo>
                  <a:cubicBezTo>
                    <a:pt x="0" y="939"/>
                    <a:pt x="23" y="962"/>
                    <a:pt x="52" y="962"/>
                  </a:cubicBezTo>
                  <a:cubicBezTo>
                    <a:pt x="1188" y="962"/>
                    <a:pt x="1188" y="962"/>
                    <a:pt x="1188" y="962"/>
                  </a:cubicBezTo>
                  <a:cubicBezTo>
                    <a:pt x="1050" y="877"/>
                    <a:pt x="1050" y="877"/>
                    <a:pt x="1050" y="877"/>
                  </a:cubicBezTo>
                  <a:cubicBezTo>
                    <a:pt x="1041" y="871"/>
                    <a:pt x="1033" y="865"/>
                    <a:pt x="1026" y="857"/>
                  </a:cubicBezTo>
                  <a:cubicBezTo>
                    <a:pt x="104" y="857"/>
                    <a:pt x="104" y="857"/>
                    <a:pt x="104" y="857"/>
                  </a:cubicBezTo>
                  <a:cubicBezTo>
                    <a:pt x="104" y="105"/>
                    <a:pt x="104" y="105"/>
                    <a:pt x="104" y="105"/>
                  </a:cubicBezTo>
                  <a:cubicBezTo>
                    <a:pt x="1157" y="105"/>
                    <a:pt x="1157" y="105"/>
                    <a:pt x="1157" y="105"/>
                  </a:cubicBezTo>
                  <a:cubicBezTo>
                    <a:pt x="1157" y="612"/>
                    <a:pt x="1157" y="612"/>
                    <a:pt x="1157" y="612"/>
                  </a:cubicBezTo>
                  <a:cubicBezTo>
                    <a:pt x="1173" y="615"/>
                    <a:pt x="1188" y="621"/>
                    <a:pt x="1203" y="630"/>
                  </a:cubicBezTo>
                  <a:cubicBezTo>
                    <a:pt x="1261" y="666"/>
                    <a:pt x="1261" y="666"/>
                    <a:pt x="1261" y="666"/>
                  </a:cubicBezTo>
                  <a:cubicBezTo>
                    <a:pt x="1261" y="53"/>
                    <a:pt x="1261" y="53"/>
                    <a:pt x="1261" y="53"/>
                  </a:cubicBezTo>
                  <a:cubicBezTo>
                    <a:pt x="1261" y="24"/>
                    <a:pt x="1238" y="0"/>
                    <a:pt x="1209" y="0"/>
                  </a:cubicBezTo>
                  <a:close/>
                </a:path>
              </a:pathLst>
            </a:custGeom>
            <a:solidFill>
              <a:srgbClr val="029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5"/>
            <p:cNvSpPr>
              <a:spLocks/>
            </p:cNvSpPr>
            <p:nvPr/>
          </p:nvSpPr>
          <p:spPr bwMode="auto">
            <a:xfrm>
              <a:off x="6212" y="705"/>
              <a:ext cx="226" cy="195"/>
            </a:xfrm>
            <a:custGeom>
              <a:avLst/>
              <a:gdLst>
                <a:gd name="T0" fmla="*/ 70 w 250"/>
                <a:gd name="T1" fmla="*/ 13 h 216"/>
                <a:gd name="T2" fmla="*/ 14 w 250"/>
                <a:gd name="T3" fmla="*/ 20 h 216"/>
                <a:gd name="T4" fmla="*/ 21 w 250"/>
                <a:gd name="T5" fmla="*/ 76 h 216"/>
                <a:gd name="T6" fmla="*/ 198 w 250"/>
                <a:gd name="T7" fmla="*/ 216 h 216"/>
                <a:gd name="T8" fmla="*/ 206 w 250"/>
                <a:gd name="T9" fmla="*/ 200 h 216"/>
                <a:gd name="T10" fmla="*/ 250 w 250"/>
                <a:gd name="T11" fmla="*/ 155 h 216"/>
                <a:gd name="T12" fmla="*/ 70 w 250"/>
                <a:gd name="T13" fmla="*/ 13 h 216"/>
              </a:gdLst>
              <a:ahLst/>
              <a:cxnLst>
                <a:cxn ang="0">
                  <a:pos x="T0" y="T1"/>
                </a:cxn>
                <a:cxn ang="0">
                  <a:pos x="T2" y="T3"/>
                </a:cxn>
                <a:cxn ang="0">
                  <a:pos x="T4" y="T5"/>
                </a:cxn>
                <a:cxn ang="0">
                  <a:pos x="T6" y="T7"/>
                </a:cxn>
                <a:cxn ang="0">
                  <a:pos x="T8" y="T9"/>
                </a:cxn>
                <a:cxn ang="0">
                  <a:pos x="T10" y="T11"/>
                </a:cxn>
                <a:cxn ang="0">
                  <a:pos x="T12" y="T13"/>
                </a:cxn>
              </a:cxnLst>
              <a:rect l="0" t="0" r="r" b="b"/>
              <a:pathLst>
                <a:path w="250" h="216">
                  <a:moveTo>
                    <a:pt x="70" y="13"/>
                  </a:moveTo>
                  <a:cubicBezTo>
                    <a:pt x="53" y="0"/>
                    <a:pt x="28" y="3"/>
                    <a:pt x="14" y="20"/>
                  </a:cubicBezTo>
                  <a:cubicBezTo>
                    <a:pt x="0" y="37"/>
                    <a:pt x="3" y="63"/>
                    <a:pt x="21" y="76"/>
                  </a:cubicBezTo>
                  <a:cubicBezTo>
                    <a:pt x="198" y="216"/>
                    <a:pt x="198" y="216"/>
                    <a:pt x="198" y="216"/>
                  </a:cubicBezTo>
                  <a:cubicBezTo>
                    <a:pt x="200" y="211"/>
                    <a:pt x="203" y="205"/>
                    <a:pt x="206" y="200"/>
                  </a:cubicBezTo>
                  <a:cubicBezTo>
                    <a:pt x="218" y="181"/>
                    <a:pt x="233" y="166"/>
                    <a:pt x="250" y="155"/>
                  </a:cubicBezTo>
                  <a:lnTo>
                    <a:pt x="70" y="13"/>
                  </a:lnTo>
                  <a:close/>
                </a:path>
              </a:pathLst>
            </a:custGeom>
            <a:solidFill>
              <a:srgbClr val="F370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26"/>
            <p:cNvSpPr>
              <a:spLocks noChangeArrowheads="1"/>
            </p:cNvSpPr>
            <p:nvPr/>
          </p:nvSpPr>
          <p:spPr bwMode="auto">
            <a:xfrm>
              <a:off x="6874" y="389"/>
              <a:ext cx="272" cy="272"/>
            </a:xfrm>
            <a:prstGeom prst="ellipse">
              <a:avLst/>
            </a:prstGeom>
            <a:solidFill>
              <a:srgbClr val="F370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7"/>
            <p:cNvSpPr>
              <a:spLocks/>
            </p:cNvSpPr>
            <p:nvPr/>
          </p:nvSpPr>
          <p:spPr bwMode="auto">
            <a:xfrm>
              <a:off x="6435" y="705"/>
              <a:ext cx="909" cy="1337"/>
            </a:xfrm>
            <a:custGeom>
              <a:avLst/>
              <a:gdLst>
                <a:gd name="T0" fmla="*/ 1001 w 1004"/>
                <a:gd name="T1" fmla="*/ 170 h 1477"/>
                <a:gd name="T2" fmla="*/ 830 w 1004"/>
                <a:gd name="T3" fmla="*/ 0 h 1477"/>
                <a:gd name="T4" fmla="*/ 757 w 1004"/>
                <a:gd name="T5" fmla="*/ 0 h 1477"/>
                <a:gd name="T6" fmla="*/ 667 w 1004"/>
                <a:gd name="T7" fmla="*/ 233 h 1477"/>
                <a:gd name="T8" fmla="*/ 686 w 1004"/>
                <a:gd name="T9" fmla="*/ 138 h 1477"/>
                <a:gd name="T10" fmla="*/ 683 w 1004"/>
                <a:gd name="T11" fmla="*/ 118 h 1477"/>
                <a:gd name="T12" fmla="*/ 653 w 1004"/>
                <a:gd name="T13" fmla="*/ 64 h 1477"/>
                <a:gd name="T14" fmla="*/ 679 w 1004"/>
                <a:gd name="T15" fmla="*/ 17 h 1477"/>
                <a:gd name="T16" fmla="*/ 679 w 1004"/>
                <a:gd name="T17" fmla="*/ 6 h 1477"/>
                <a:gd name="T18" fmla="*/ 670 w 1004"/>
                <a:gd name="T19" fmla="*/ 1 h 1477"/>
                <a:gd name="T20" fmla="*/ 598 w 1004"/>
                <a:gd name="T21" fmla="*/ 1 h 1477"/>
                <a:gd name="T22" fmla="*/ 589 w 1004"/>
                <a:gd name="T23" fmla="*/ 6 h 1477"/>
                <a:gd name="T24" fmla="*/ 589 w 1004"/>
                <a:gd name="T25" fmla="*/ 17 h 1477"/>
                <a:gd name="T26" fmla="*/ 615 w 1004"/>
                <a:gd name="T27" fmla="*/ 64 h 1477"/>
                <a:gd name="T28" fmla="*/ 586 w 1004"/>
                <a:gd name="T29" fmla="*/ 118 h 1477"/>
                <a:gd name="T30" fmla="*/ 582 w 1004"/>
                <a:gd name="T31" fmla="*/ 139 h 1477"/>
                <a:gd name="T32" fmla="*/ 604 w 1004"/>
                <a:gd name="T33" fmla="*/ 233 h 1477"/>
                <a:gd name="T34" fmla="*/ 511 w 1004"/>
                <a:gd name="T35" fmla="*/ 0 h 1477"/>
                <a:gd name="T36" fmla="*/ 440 w 1004"/>
                <a:gd name="T37" fmla="*/ 0 h 1477"/>
                <a:gd name="T38" fmla="*/ 268 w 1004"/>
                <a:gd name="T39" fmla="*/ 170 h 1477"/>
                <a:gd name="T40" fmla="*/ 268 w 1004"/>
                <a:gd name="T41" fmla="*/ 306 h 1477"/>
                <a:gd name="T42" fmla="*/ 121 w 1004"/>
                <a:gd name="T43" fmla="*/ 215 h 1477"/>
                <a:gd name="T44" fmla="*/ 21 w 1004"/>
                <a:gd name="T45" fmla="*/ 238 h 1477"/>
                <a:gd name="T46" fmla="*/ 44 w 1004"/>
                <a:gd name="T47" fmla="*/ 338 h 1477"/>
                <a:gd name="T48" fmla="*/ 301 w 1004"/>
                <a:gd name="T49" fmla="*/ 497 h 1477"/>
                <a:gd name="T50" fmla="*/ 412 w 1004"/>
                <a:gd name="T51" fmla="*/ 436 h 1477"/>
                <a:gd name="T52" fmla="*/ 413 w 1004"/>
                <a:gd name="T53" fmla="*/ 171 h 1477"/>
                <a:gd name="T54" fmla="*/ 429 w 1004"/>
                <a:gd name="T55" fmla="*/ 156 h 1477"/>
                <a:gd name="T56" fmla="*/ 444 w 1004"/>
                <a:gd name="T57" fmla="*/ 171 h 1477"/>
                <a:gd name="T58" fmla="*/ 442 w 1004"/>
                <a:gd name="T59" fmla="*/ 1390 h 1477"/>
                <a:gd name="T60" fmla="*/ 529 w 1004"/>
                <a:gd name="T61" fmla="*/ 1477 h 1477"/>
                <a:gd name="T62" fmla="*/ 616 w 1004"/>
                <a:gd name="T63" fmla="*/ 1390 h 1477"/>
                <a:gd name="T64" fmla="*/ 616 w 1004"/>
                <a:gd name="T65" fmla="*/ 694 h 1477"/>
                <a:gd name="T66" fmla="*/ 654 w 1004"/>
                <a:gd name="T67" fmla="*/ 694 h 1477"/>
                <a:gd name="T68" fmla="*/ 654 w 1004"/>
                <a:gd name="T69" fmla="*/ 1390 h 1477"/>
                <a:gd name="T70" fmla="*/ 741 w 1004"/>
                <a:gd name="T71" fmla="*/ 1477 h 1477"/>
                <a:gd name="T72" fmla="*/ 828 w 1004"/>
                <a:gd name="T73" fmla="*/ 1390 h 1477"/>
                <a:gd name="T74" fmla="*/ 828 w 1004"/>
                <a:gd name="T75" fmla="*/ 171 h 1477"/>
                <a:gd name="T76" fmla="*/ 842 w 1004"/>
                <a:gd name="T77" fmla="*/ 157 h 1477"/>
                <a:gd name="T78" fmla="*/ 856 w 1004"/>
                <a:gd name="T79" fmla="*/ 171 h 1477"/>
                <a:gd name="T80" fmla="*/ 859 w 1004"/>
                <a:gd name="T81" fmla="*/ 704 h 1477"/>
                <a:gd name="T82" fmla="*/ 932 w 1004"/>
                <a:gd name="T83" fmla="*/ 776 h 1477"/>
                <a:gd name="T84" fmla="*/ 932 w 1004"/>
                <a:gd name="T85" fmla="*/ 776 h 1477"/>
                <a:gd name="T86" fmla="*/ 1004 w 1004"/>
                <a:gd name="T87" fmla="*/ 703 h 1477"/>
                <a:gd name="T88" fmla="*/ 1001 w 1004"/>
                <a:gd name="T89" fmla="*/ 170 h 1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4" h="1477">
                  <a:moveTo>
                    <a:pt x="1001" y="170"/>
                  </a:moveTo>
                  <a:cubicBezTo>
                    <a:pt x="1001" y="76"/>
                    <a:pt x="924" y="0"/>
                    <a:pt x="830" y="0"/>
                  </a:cubicBezTo>
                  <a:cubicBezTo>
                    <a:pt x="757" y="0"/>
                    <a:pt x="757" y="0"/>
                    <a:pt x="757" y="0"/>
                  </a:cubicBezTo>
                  <a:cubicBezTo>
                    <a:pt x="686" y="185"/>
                    <a:pt x="712" y="117"/>
                    <a:pt x="667" y="233"/>
                  </a:cubicBezTo>
                  <a:cubicBezTo>
                    <a:pt x="686" y="138"/>
                    <a:pt x="686" y="138"/>
                    <a:pt x="686" y="138"/>
                  </a:cubicBezTo>
                  <a:cubicBezTo>
                    <a:pt x="687" y="131"/>
                    <a:pt x="686" y="124"/>
                    <a:pt x="683" y="118"/>
                  </a:cubicBezTo>
                  <a:cubicBezTo>
                    <a:pt x="653" y="64"/>
                    <a:pt x="653" y="64"/>
                    <a:pt x="653" y="64"/>
                  </a:cubicBezTo>
                  <a:cubicBezTo>
                    <a:pt x="679" y="17"/>
                    <a:pt x="679" y="17"/>
                    <a:pt x="679" y="17"/>
                  </a:cubicBezTo>
                  <a:cubicBezTo>
                    <a:pt x="681" y="13"/>
                    <a:pt x="681" y="9"/>
                    <a:pt x="679" y="6"/>
                  </a:cubicBezTo>
                  <a:cubicBezTo>
                    <a:pt x="677" y="3"/>
                    <a:pt x="674" y="1"/>
                    <a:pt x="670" y="1"/>
                  </a:cubicBezTo>
                  <a:cubicBezTo>
                    <a:pt x="598" y="1"/>
                    <a:pt x="598" y="1"/>
                    <a:pt x="598" y="1"/>
                  </a:cubicBezTo>
                  <a:cubicBezTo>
                    <a:pt x="594" y="1"/>
                    <a:pt x="591" y="3"/>
                    <a:pt x="589" y="6"/>
                  </a:cubicBezTo>
                  <a:cubicBezTo>
                    <a:pt x="587" y="9"/>
                    <a:pt x="587" y="13"/>
                    <a:pt x="589" y="17"/>
                  </a:cubicBezTo>
                  <a:cubicBezTo>
                    <a:pt x="615" y="64"/>
                    <a:pt x="615" y="64"/>
                    <a:pt x="615" y="64"/>
                  </a:cubicBezTo>
                  <a:cubicBezTo>
                    <a:pt x="586" y="118"/>
                    <a:pt x="586" y="118"/>
                    <a:pt x="586" y="118"/>
                  </a:cubicBezTo>
                  <a:cubicBezTo>
                    <a:pt x="582" y="124"/>
                    <a:pt x="581" y="131"/>
                    <a:pt x="582" y="139"/>
                  </a:cubicBezTo>
                  <a:cubicBezTo>
                    <a:pt x="604" y="233"/>
                    <a:pt x="604" y="233"/>
                    <a:pt x="604" y="233"/>
                  </a:cubicBezTo>
                  <a:cubicBezTo>
                    <a:pt x="592" y="201"/>
                    <a:pt x="520" y="22"/>
                    <a:pt x="511" y="0"/>
                  </a:cubicBezTo>
                  <a:cubicBezTo>
                    <a:pt x="440" y="0"/>
                    <a:pt x="440" y="0"/>
                    <a:pt x="440" y="0"/>
                  </a:cubicBezTo>
                  <a:cubicBezTo>
                    <a:pt x="346" y="0"/>
                    <a:pt x="269" y="76"/>
                    <a:pt x="268" y="170"/>
                  </a:cubicBezTo>
                  <a:cubicBezTo>
                    <a:pt x="268" y="249"/>
                    <a:pt x="268" y="183"/>
                    <a:pt x="268" y="306"/>
                  </a:cubicBezTo>
                  <a:cubicBezTo>
                    <a:pt x="121" y="215"/>
                    <a:pt x="121" y="215"/>
                    <a:pt x="121" y="215"/>
                  </a:cubicBezTo>
                  <a:cubicBezTo>
                    <a:pt x="87" y="194"/>
                    <a:pt x="42" y="204"/>
                    <a:pt x="21" y="238"/>
                  </a:cubicBezTo>
                  <a:cubicBezTo>
                    <a:pt x="0" y="272"/>
                    <a:pt x="10" y="317"/>
                    <a:pt x="44" y="338"/>
                  </a:cubicBezTo>
                  <a:cubicBezTo>
                    <a:pt x="301" y="497"/>
                    <a:pt x="301" y="497"/>
                    <a:pt x="301" y="497"/>
                  </a:cubicBezTo>
                  <a:cubicBezTo>
                    <a:pt x="349" y="527"/>
                    <a:pt x="412" y="493"/>
                    <a:pt x="412" y="436"/>
                  </a:cubicBezTo>
                  <a:cubicBezTo>
                    <a:pt x="412" y="408"/>
                    <a:pt x="413" y="205"/>
                    <a:pt x="413" y="171"/>
                  </a:cubicBezTo>
                  <a:cubicBezTo>
                    <a:pt x="413" y="163"/>
                    <a:pt x="420" y="156"/>
                    <a:pt x="429" y="156"/>
                  </a:cubicBezTo>
                  <a:cubicBezTo>
                    <a:pt x="437" y="156"/>
                    <a:pt x="444" y="163"/>
                    <a:pt x="444" y="171"/>
                  </a:cubicBezTo>
                  <a:cubicBezTo>
                    <a:pt x="444" y="521"/>
                    <a:pt x="442" y="618"/>
                    <a:pt x="442" y="1390"/>
                  </a:cubicBezTo>
                  <a:cubicBezTo>
                    <a:pt x="442" y="1438"/>
                    <a:pt x="481" y="1477"/>
                    <a:pt x="529" y="1477"/>
                  </a:cubicBezTo>
                  <a:cubicBezTo>
                    <a:pt x="577" y="1477"/>
                    <a:pt x="616" y="1438"/>
                    <a:pt x="616" y="1390"/>
                  </a:cubicBezTo>
                  <a:cubicBezTo>
                    <a:pt x="616" y="694"/>
                    <a:pt x="616" y="694"/>
                    <a:pt x="616" y="694"/>
                  </a:cubicBezTo>
                  <a:cubicBezTo>
                    <a:pt x="654" y="694"/>
                    <a:pt x="654" y="694"/>
                    <a:pt x="654" y="694"/>
                  </a:cubicBezTo>
                  <a:cubicBezTo>
                    <a:pt x="654" y="1390"/>
                    <a:pt x="654" y="1390"/>
                    <a:pt x="654" y="1390"/>
                  </a:cubicBezTo>
                  <a:cubicBezTo>
                    <a:pt x="654" y="1438"/>
                    <a:pt x="693" y="1477"/>
                    <a:pt x="741" y="1477"/>
                  </a:cubicBezTo>
                  <a:cubicBezTo>
                    <a:pt x="789" y="1477"/>
                    <a:pt x="828" y="1438"/>
                    <a:pt x="828" y="1390"/>
                  </a:cubicBezTo>
                  <a:cubicBezTo>
                    <a:pt x="828" y="171"/>
                    <a:pt x="828" y="171"/>
                    <a:pt x="828" y="171"/>
                  </a:cubicBezTo>
                  <a:cubicBezTo>
                    <a:pt x="828" y="163"/>
                    <a:pt x="834" y="157"/>
                    <a:pt x="842" y="157"/>
                  </a:cubicBezTo>
                  <a:cubicBezTo>
                    <a:pt x="850" y="157"/>
                    <a:pt x="856" y="163"/>
                    <a:pt x="856" y="171"/>
                  </a:cubicBezTo>
                  <a:cubicBezTo>
                    <a:pt x="859" y="704"/>
                    <a:pt x="859" y="704"/>
                    <a:pt x="859" y="704"/>
                  </a:cubicBezTo>
                  <a:cubicBezTo>
                    <a:pt x="859" y="744"/>
                    <a:pt x="892" y="776"/>
                    <a:pt x="932" y="776"/>
                  </a:cubicBezTo>
                  <a:cubicBezTo>
                    <a:pt x="932" y="776"/>
                    <a:pt x="932" y="776"/>
                    <a:pt x="932" y="776"/>
                  </a:cubicBezTo>
                  <a:cubicBezTo>
                    <a:pt x="972" y="776"/>
                    <a:pt x="1004" y="743"/>
                    <a:pt x="1004" y="703"/>
                  </a:cubicBezTo>
                  <a:lnTo>
                    <a:pt x="1001" y="170"/>
                  </a:lnTo>
                  <a:close/>
                </a:path>
              </a:pathLst>
            </a:custGeom>
            <a:solidFill>
              <a:srgbClr val="029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6" name="Group 35"/>
          <p:cNvGrpSpPr>
            <a:grpSpLocks noChangeAspect="1"/>
          </p:cNvGrpSpPr>
          <p:nvPr/>
        </p:nvGrpSpPr>
        <p:grpSpPr bwMode="auto">
          <a:xfrm>
            <a:off x="3848298" y="5414205"/>
            <a:ext cx="423081" cy="442776"/>
            <a:chOff x="2241" y="1757"/>
            <a:chExt cx="580" cy="607"/>
          </a:xfrm>
        </p:grpSpPr>
        <p:sp>
          <p:nvSpPr>
            <p:cNvPr id="67" name="AutoShape 34"/>
            <p:cNvSpPr>
              <a:spLocks noChangeAspect="1" noChangeArrowheads="1" noTextEdit="1"/>
            </p:cNvSpPr>
            <p:nvPr/>
          </p:nvSpPr>
          <p:spPr bwMode="auto">
            <a:xfrm>
              <a:off x="2241" y="1757"/>
              <a:ext cx="580" cy="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36"/>
            <p:cNvSpPr>
              <a:spLocks noChangeArrowheads="1"/>
            </p:cNvSpPr>
            <p:nvPr/>
          </p:nvSpPr>
          <p:spPr bwMode="auto">
            <a:xfrm>
              <a:off x="2323" y="1952"/>
              <a:ext cx="91" cy="91"/>
            </a:xfrm>
            <a:prstGeom prst="ellipse">
              <a:avLst/>
            </a:prstGeom>
            <a:solidFill>
              <a:srgbClr val="F370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7"/>
            <p:cNvSpPr>
              <a:spLocks/>
            </p:cNvSpPr>
            <p:nvPr/>
          </p:nvSpPr>
          <p:spPr bwMode="auto">
            <a:xfrm>
              <a:off x="2241" y="1877"/>
              <a:ext cx="584" cy="491"/>
            </a:xfrm>
            <a:custGeom>
              <a:avLst/>
              <a:gdLst>
                <a:gd name="T0" fmla="*/ 973 w 1151"/>
                <a:gd name="T1" fmla="*/ 221 h 968"/>
                <a:gd name="T2" fmla="*/ 948 w 1151"/>
                <a:gd name="T3" fmla="*/ 90 h 968"/>
                <a:gd name="T4" fmla="*/ 884 w 1151"/>
                <a:gd name="T5" fmla="*/ 14 h 968"/>
                <a:gd name="T6" fmla="*/ 682 w 1151"/>
                <a:gd name="T7" fmla="*/ 67 h 968"/>
                <a:gd name="T8" fmla="*/ 750 w 1151"/>
                <a:gd name="T9" fmla="*/ 31 h 968"/>
                <a:gd name="T10" fmla="*/ 588 w 1151"/>
                <a:gd name="T11" fmla="*/ 225 h 968"/>
                <a:gd name="T12" fmla="*/ 508 w 1151"/>
                <a:gd name="T13" fmla="*/ 422 h 968"/>
                <a:gd name="T14" fmla="*/ 387 w 1151"/>
                <a:gd name="T15" fmla="*/ 437 h 968"/>
                <a:gd name="T16" fmla="*/ 341 w 1151"/>
                <a:gd name="T17" fmla="*/ 396 h 968"/>
                <a:gd name="T18" fmla="*/ 172 w 1151"/>
                <a:gd name="T19" fmla="*/ 360 h 968"/>
                <a:gd name="T20" fmla="*/ 0 w 1151"/>
                <a:gd name="T21" fmla="*/ 476 h 968"/>
                <a:gd name="T22" fmla="*/ 159 w 1151"/>
                <a:gd name="T23" fmla="*/ 602 h 968"/>
                <a:gd name="T24" fmla="*/ 149 w 1151"/>
                <a:gd name="T25" fmla="*/ 739 h 968"/>
                <a:gd name="T26" fmla="*/ 55 w 1151"/>
                <a:gd name="T27" fmla="*/ 902 h 968"/>
                <a:gd name="T28" fmla="*/ 220 w 1151"/>
                <a:gd name="T29" fmla="*/ 785 h 968"/>
                <a:gd name="T30" fmla="*/ 240 w 1151"/>
                <a:gd name="T31" fmla="*/ 657 h 968"/>
                <a:gd name="T32" fmla="*/ 281 w 1151"/>
                <a:gd name="T33" fmla="*/ 769 h 968"/>
                <a:gd name="T34" fmla="*/ 296 w 1151"/>
                <a:gd name="T35" fmla="*/ 961 h 968"/>
                <a:gd name="T36" fmla="*/ 365 w 1151"/>
                <a:gd name="T37" fmla="*/ 773 h 968"/>
                <a:gd name="T38" fmla="*/ 340 w 1151"/>
                <a:gd name="T39" fmla="*/ 657 h 968"/>
                <a:gd name="T40" fmla="*/ 233 w 1151"/>
                <a:gd name="T41" fmla="*/ 455 h 968"/>
                <a:gd name="T42" fmla="*/ 386 w 1151"/>
                <a:gd name="T43" fmla="*/ 514 h 968"/>
                <a:gd name="T44" fmla="*/ 537 w 1151"/>
                <a:gd name="T45" fmla="*/ 480 h 968"/>
                <a:gd name="T46" fmla="*/ 597 w 1151"/>
                <a:gd name="T47" fmla="*/ 454 h 968"/>
                <a:gd name="T48" fmla="*/ 821 w 1151"/>
                <a:gd name="T49" fmla="*/ 90 h 968"/>
                <a:gd name="T50" fmla="*/ 660 w 1151"/>
                <a:gd name="T51" fmla="*/ 460 h 968"/>
                <a:gd name="T52" fmla="*/ 599 w 1151"/>
                <a:gd name="T53" fmla="*/ 884 h 968"/>
                <a:gd name="T54" fmla="*/ 705 w 1151"/>
                <a:gd name="T55" fmla="*/ 924 h 968"/>
                <a:gd name="T56" fmla="*/ 803 w 1151"/>
                <a:gd name="T57" fmla="*/ 642 h 968"/>
                <a:gd name="T58" fmla="*/ 801 w 1151"/>
                <a:gd name="T59" fmla="*/ 440 h 968"/>
                <a:gd name="T60" fmla="*/ 954 w 1151"/>
                <a:gd name="T61" fmla="*/ 917 h 968"/>
                <a:gd name="T62" fmla="*/ 1065 w 1151"/>
                <a:gd name="T63" fmla="*/ 892 h 968"/>
                <a:gd name="T64" fmla="*/ 997 w 1151"/>
                <a:gd name="T65" fmla="*/ 598 h 968"/>
                <a:gd name="T66" fmla="*/ 929 w 1151"/>
                <a:gd name="T67" fmla="*/ 307 h 968"/>
                <a:gd name="T68" fmla="*/ 1134 w 1151"/>
                <a:gd name="T69" fmla="*/ 415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51" h="968">
                  <a:moveTo>
                    <a:pt x="1128" y="349"/>
                  </a:moveTo>
                  <a:cubicBezTo>
                    <a:pt x="973" y="221"/>
                    <a:pt x="973" y="221"/>
                    <a:pt x="973" y="221"/>
                  </a:cubicBezTo>
                  <a:cubicBezTo>
                    <a:pt x="941" y="170"/>
                    <a:pt x="941" y="170"/>
                    <a:pt x="941" y="170"/>
                  </a:cubicBezTo>
                  <a:cubicBezTo>
                    <a:pt x="948" y="90"/>
                    <a:pt x="948" y="90"/>
                    <a:pt x="948" y="90"/>
                  </a:cubicBezTo>
                  <a:cubicBezTo>
                    <a:pt x="948" y="90"/>
                    <a:pt x="948" y="90"/>
                    <a:pt x="948" y="90"/>
                  </a:cubicBezTo>
                  <a:cubicBezTo>
                    <a:pt x="951" y="51"/>
                    <a:pt x="922" y="17"/>
                    <a:pt x="884" y="14"/>
                  </a:cubicBezTo>
                  <a:cubicBezTo>
                    <a:pt x="759" y="3"/>
                    <a:pt x="759" y="3"/>
                    <a:pt x="759" y="3"/>
                  </a:cubicBezTo>
                  <a:cubicBezTo>
                    <a:pt x="720" y="0"/>
                    <a:pt x="686" y="28"/>
                    <a:pt x="682" y="67"/>
                  </a:cubicBezTo>
                  <a:cubicBezTo>
                    <a:pt x="681" y="79"/>
                    <a:pt x="681" y="79"/>
                    <a:pt x="681" y="79"/>
                  </a:cubicBezTo>
                  <a:cubicBezTo>
                    <a:pt x="750" y="30"/>
                    <a:pt x="745" y="33"/>
                    <a:pt x="750" y="31"/>
                  </a:cubicBezTo>
                  <a:cubicBezTo>
                    <a:pt x="745" y="34"/>
                    <a:pt x="757" y="21"/>
                    <a:pt x="596" y="213"/>
                  </a:cubicBezTo>
                  <a:cubicBezTo>
                    <a:pt x="593" y="216"/>
                    <a:pt x="590" y="221"/>
                    <a:pt x="588" y="225"/>
                  </a:cubicBezTo>
                  <a:cubicBezTo>
                    <a:pt x="510" y="418"/>
                    <a:pt x="510" y="418"/>
                    <a:pt x="510" y="418"/>
                  </a:cubicBezTo>
                  <a:cubicBezTo>
                    <a:pt x="509" y="419"/>
                    <a:pt x="508" y="421"/>
                    <a:pt x="508" y="422"/>
                  </a:cubicBezTo>
                  <a:cubicBezTo>
                    <a:pt x="505" y="422"/>
                    <a:pt x="502" y="422"/>
                    <a:pt x="499" y="423"/>
                  </a:cubicBezTo>
                  <a:cubicBezTo>
                    <a:pt x="387" y="437"/>
                    <a:pt x="387" y="437"/>
                    <a:pt x="387" y="437"/>
                  </a:cubicBezTo>
                  <a:cubicBezTo>
                    <a:pt x="263" y="385"/>
                    <a:pt x="263" y="385"/>
                    <a:pt x="263" y="385"/>
                  </a:cubicBezTo>
                  <a:cubicBezTo>
                    <a:pt x="341" y="396"/>
                    <a:pt x="341" y="396"/>
                    <a:pt x="341" y="396"/>
                  </a:cubicBezTo>
                  <a:cubicBezTo>
                    <a:pt x="335" y="375"/>
                    <a:pt x="315" y="360"/>
                    <a:pt x="293" y="360"/>
                  </a:cubicBezTo>
                  <a:cubicBezTo>
                    <a:pt x="172" y="360"/>
                    <a:pt x="172" y="360"/>
                    <a:pt x="172" y="360"/>
                  </a:cubicBezTo>
                  <a:cubicBezTo>
                    <a:pt x="154" y="342"/>
                    <a:pt x="132" y="331"/>
                    <a:pt x="107" y="331"/>
                  </a:cubicBezTo>
                  <a:cubicBezTo>
                    <a:pt x="48" y="331"/>
                    <a:pt x="0" y="396"/>
                    <a:pt x="0" y="476"/>
                  </a:cubicBezTo>
                  <a:cubicBezTo>
                    <a:pt x="0" y="555"/>
                    <a:pt x="48" y="620"/>
                    <a:pt x="107" y="620"/>
                  </a:cubicBezTo>
                  <a:cubicBezTo>
                    <a:pt x="126" y="620"/>
                    <a:pt x="144" y="614"/>
                    <a:pt x="159" y="602"/>
                  </a:cubicBezTo>
                  <a:cubicBezTo>
                    <a:pt x="159" y="628"/>
                    <a:pt x="159" y="628"/>
                    <a:pt x="159" y="628"/>
                  </a:cubicBezTo>
                  <a:cubicBezTo>
                    <a:pt x="149" y="739"/>
                    <a:pt x="149" y="739"/>
                    <a:pt x="149" y="739"/>
                  </a:cubicBezTo>
                  <a:cubicBezTo>
                    <a:pt x="53" y="843"/>
                    <a:pt x="53" y="843"/>
                    <a:pt x="53" y="843"/>
                  </a:cubicBezTo>
                  <a:cubicBezTo>
                    <a:pt x="37" y="860"/>
                    <a:pt x="38" y="886"/>
                    <a:pt x="55" y="902"/>
                  </a:cubicBezTo>
                  <a:cubicBezTo>
                    <a:pt x="72" y="918"/>
                    <a:pt x="98" y="917"/>
                    <a:pt x="114" y="900"/>
                  </a:cubicBezTo>
                  <a:cubicBezTo>
                    <a:pt x="220" y="785"/>
                    <a:pt x="220" y="785"/>
                    <a:pt x="220" y="785"/>
                  </a:cubicBezTo>
                  <a:cubicBezTo>
                    <a:pt x="226" y="778"/>
                    <a:pt x="230" y="770"/>
                    <a:pt x="231" y="761"/>
                  </a:cubicBezTo>
                  <a:cubicBezTo>
                    <a:pt x="240" y="657"/>
                    <a:pt x="240" y="657"/>
                    <a:pt x="240" y="657"/>
                  </a:cubicBezTo>
                  <a:cubicBezTo>
                    <a:pt x="255" y="657"/>
                    <a:pt x="255" y="657"/>
                    <a:pt x="255" y="657"/>
                  </a:cubicBezTo>
                  <a:cubicBezTo>
                    <a:pt x="281" y="769"/>
                    <a:pt x="281" y="769"/>
                    <a:pt x="281" y="769"/>
                  </a:cubicBezTo>
                  <a:cubicBezTo>
                    <a:pt x="261" y="914"/>
                    <a:pt x="261" y="914"/>
                    <a:pt x="261" y="914"/>
                  </a:cubicBezTo>
                  <a:cubicBezTo>
                    <a:pt x="258" y="936"/>
                    <a:pt x="274" y="957"/>
                    <a:pt x="296" y="961"/>
                  </a:cubicBezTo>
                  <a:cubicBezTo>
                    <a:pt x="319" y="964"/>
                    <a:pt x="340" y="948"/>
                    <a:pt x="343" y="925"/>
                  </a:cubicBezTo>
                  <a:cubicBezTo>
                    <a:pt x="365" y="773"/>
                    <a:pt x="365" y="773"/>
                    <a:pt x="365" y="773"/>
                  </a:cubicBezTo>
                  <a:cubicBezTo>
                    <a:pt x="365" y="768"/>
                    <a:pt x="365" y="763"/>
                    <a:pt x="364" y="758"/>
                  </a:cubicBezTo>
                  <a:cubicBezTo>
                    <a:pt x="340" y="657"/>
                    <a:pt x="340" y="657"/>
                    <a:pt x="340" y="657"/>
                  </a:cubicBezTo>
                  <a:cubicBezTo>
                    <a:pt x="343" y="540"/>
                    <a:pt x="343" y="540"/>
                    <a:pt x="343" y="540"/>
                  </a:cubicBezTo>
                  <a:cubicBezTo>
                    <a:pt x="233" y="455"/>
                    <a:pt x="233" y="455"/>
                    <a:pt x="233" y="455"/>
                  </a:cubicBezTo>
                  <a:cubicBezTo>
                    <a:pt x="366" y="512"/>
                    <a:pt x="366" y="512"/>
                    <a:pt x="366" y="512"/>
                  </a:cubicBezTo>
                  <a:cubicBezTo>
                    <a:pt x="373" y="514"/>
                    <a:pt x="380" y="515"/>
                    <a:pt x="386" y="514"/>
                  </a:cubicBezTo>
                  <a:cubicBezTo>
                    <a:pt x="509" y="498"/>
                    <a:pt x="509" y="498"/>
                    <a:pt x="509" y="498"/>
                  </a:cubicBezTo>
                  <a:cubicBezTo>
                    <a:pt x="521" y="497"/>
                    <a:pt x="531" y="490"/>
                    <a:pt x="537" y="480"/>
                  </a:cubicBezTo>
                  <a:cubicBezTo>
                    <a:pt x="542" y="482"/>
                    <a:pt x="548" y="483"/>
                    <a:pt x="553" y="483"/>
                  </a:cubicBezTo>
                  <a:cubicBezTo>
                    <a:pt x="572" y="483"/>
                    <a:pt x="589" y="472"/>
                    <a:pt x="597" y="454"/>
                  </a:cubicBezTo>
                  <a:cubicBezTo>
                    <a:pt x="673" y="268"/>
                    <a:pt x="673" y="268"/>
                    <a:pt x="673" y="268"/>
                  </a:cubicBezTo>
                  <a:cubicBezTo>
                    <a:pt x="821" y="90"/>
                    <a:pt x="818" y="95"/>
                    <a:pt x="821" y="90"/>
                  </a:cubicBezTo>
                  <a:cubicBezTo>
                    <a:pt x="718" y="288"/>
                    <a:pt x="718" y="288"/>
                    <a:pt x="718" y="288"/>
                  </a:cubicBezTo>
                  <a:cubicBezTo>
                    <a:pt x="660" y="460"/>
                    <a:pt x="660" y="460"/>
                    <a:pt x="660" y="460"/>
                  </a:cubicBezTo>
                  <a:cubicBezTo>
                    <a:pt x="689" y="645"/>
                    <a:pt x="689" y="645"/>
                    <a:pt x="689" y="645"/>
                  </a:cubicBezTo>
                  <a:cubicBezTo>
                    <a:pt x="599" y="884"/>
                    <a:pt x="599" y="884"/>
                    <a:pt x="599" y="884"/>
                  </a:cubicBezTo>
                  <a:cubicBezTo>
                    <a:pt x="587" y="914"/>
                    <a:pt x="602" y="946"/>
                    <a:pt x="632" y="957"/>
                  </a:cubicBezTo>
                  <a:cubicBezTo>
                    <a:pt x="661" y="968"/>
                    <a:pt x="694" y="954"/>
                    <a:pt x="705" y="924"/>
                  </a:cubicBezTo>
                  <a:cubicBezTo>
                    <a:pt x="800" y="671"/>
                    <a:pt x="800" y="671"/>
                    <a:pt x="800" y="671"/>
                  </a:cubicBezTo>
                  <a:cubicBezTo>
                    <a:pt x="804" y="662"/>
                    <a:pt x="805" y="652"/>
                    <a:pt x="803" y="642"/>
                  </a:cubicBezTo>
                  <a:cubicBezTo>
                    <a:pt x="797" y="600"/>
                    <a:pt x="778" y="479"/>
                    <a:pt x="771" y="437"/>
                  </a:cubicBezTo>
                  <a:cubicBezTo>
                    <a:pt x="801" y="440"/>
                    <a:pt x="801" y="440"/>
                    <a:pt x="801" y="440"/>
                  </a:cubicBezTo>
                  <a:cubicBezTo>
                    <a:pt x="891" y="640"/>
                    <a:pt x="891" y="640"/>
                    <a:pt x="891" y="640"/>
                  </a:cubicBezTo>
                  <a:cubicBezTo>
                    <a:pt x="954" y="917"/>
                    <a:pt x="954" y="917"/>
                    <a:pt x="954" y="917"/>
                  </a:cubicBezTo>
                  <a:cubicBezTo>
                    <a:pt x="961" y="947"/>
                    <a:pt x="992" y="967"/>
                    <a:pt x="1022" y="960"/>
                  </a:cubicBezTo>
                  <a:cubicBezTo>
                    <a:pt x="1053" y="953"/>
                    <a:pt x="1072" y="922"/>
                    <a:pt x="1065" y="892"/>
                  </a:cubicBezTo>
                  <a:cubicBezTo>
                    <a:pt x="1000" y="609"/>
                    <a:pt x="1000" y="609"/>
                    <a:pt x="1000" y="609"/>
                  </a:cubicBezTo>
                  <a:cubicBezTo>
                    <a:pt x="1000" y="605"/>
                    <a:pt x="998" y="602"/>
                    <a:pt x="997" y="598"/>
                  </a:cubicBezTo>
                  <a:cubicBezTo>
                    <a:pt x="919" y="426"/>
                    <a:pt x="919" y="426"/>
                    <a:pt x="919" y="426"/>
                  </a:cubicBezTo>
                  <a:cubicBezTo>
                    <a:pt x="921" y="402"/>
                    <a:pt x="927" y="331"/>
                    <a:pt x="929" y="307"/>
                  </a:cubicBezTo>
                  <a:cubicBezTo>
                    <a:pt x="1068" y="421"/>
                    <a:pt x="1068" y="421"/>
                    <a:pt x="1068" y="421"/>
                  </a:cubicBezTo>
                  <a:cubicBezTo>
                    <a:pt x="1088" y="438"/>
                    <a:pt x="1118" y="435"/>
                    <a:pt x="1134" y="415"/>
                  </a:cubicBezTo>
                  <a:cubicBezTo>
                    <a:pt x="1151" y="395"/>
                    <a:pt x="1148" y="366"/>
                    <a:pt x="1128" y="349"/>
                  </a:cubicBezTo>
                  <a:close/>
                </a:path>
              </a:pathLst>
            </a:custGeom>
            <a:solidFill>
              <a:srgbClr val="029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8"/>
            <p:cNvSpPr>
              <a:spLocks/>
            </p:cNvSpPr>
            <p:nvPr/>
          </p:nvSpPr>
          <p:spPr bwMode="auto">
            <a:xfrm>
              <a:off x="2618" y="1755"/>
              <a:ext cx="110" cy="110"/>
            </a:xfrm>
            <a:custGeom>
              <a:avLst/>
              <a:gdLst>
                <a:gd name="T0" fmla="*/ 99 w 217"/>
                <a:gd name="T1" fmla="*/ 212 h 217"/>
                <a:gd name="T2" fmla="*/ 212 w 217"/>
                <a:gd name="T3" fmla="*/ 117 h 217"/>
                <a:gd name="T4" fmla="*/ 117 w 217"/>
                <a:gd name="T5" fmla="*/ 5 h 217"/>
                <a:gd name="T6" fmla="*/ 5 w 217"/>
                <a:gd name="T7" fmla="*/ 100 h 217"/>
                <a:gd name="T8" fmla="*/ 99 w 217"/>
                <a:gd name="T9" fmla="*/ 212 h 217"/>
              </a:gdLst>
              <a:ahLst/>
              <a:cxnLst>
                <a:cxn ang="0">
                  <a:pos x="T0" y="T1"/>
                </a:cxn>
                <a:cxn ang="0">
                  <a:pos x="T2" y="T3"/>
                </a:cxn>
                <a:cxn ang="0">
                  <a:pos x="T4" y="T5"/>
                </a:cxn>
                <a:cxn ang="0">
                  <a:pos x="T6" y="T7"/>
                </a:cxn>
                <a:cxn ang="0">
                  <a:pos x="T8" y="T9"/>
                </a:cxn>
              </a:cxnLst>
              <a:rect l="0" t="0" r="r" b="b"/>
              <a:pathLst>
                <a:path w="217" h="217">
                  <a:moveTo>
                    <a:pt x="99" y="212"/>
                  </a:moveTo>
                  <a:cubicBezTo>
                    <a:pt x="157" y="217"/>
                    <a:pt x="207" y="175"/>
                    <a:pt x="212" y="117"/>
                  </a:cubicBezTo>
                  <a:cubicBezTo>
                    <a:pt x="217" y="60"/>
                    <a:pt x="175" y="10"/>
                    <a:pt x="117" y="5"/>
                  </a:cubicBezTo>
                  <a:cubicBezTo>
                    <a:pt x="60" y="0"/>
                    <a:pt x="9" y="42"/>
                    <a:pt x="5" y="100"/>
                  </a:cubicBezTo>
                  <a:cubicBezTo>
                    <a:pt x="0" y="157"/>
                    <a:pt x="43" y="207"/>
                    <a:pt x="99" y="212"/>
                  </a:cubicBezTo>
                  <a:close/>
                </a:path>
              </a:pathLst>
            </a:custGeom>
            <a:solidFill>
              <a:srgbClr val="F370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 name="Group 41"/>
          <p:cNvGrpSpPr>
            <a:grpSpLocks noChangeAspect="1"/>
          </p:cNvGrpSpPr>
          <p:nvPr/>
        </p:nvGrpSpPr>
        <p:grpSpPr bwMode="auto">
          <a:xfrm>
            <a:off x="9942711" y="5376365"/>
            <a:ext cx="495296" cy="418704"/>
            <a:chOff x="6080" y="1751"/>
            <a:chExt cx="679" cy="574"/>
          </a:xfrm>
        </p:grpSpPr>
        <p:sp>
          <p:nvSpPr>
            <p:cNvPr id="72" name="AutoShape 40"/>
            <p:cNvSpPr>
              <a:spLocks noChangeAspect="1" noChangeArrowheads="1" noTextEdit="1"/>
            </p:cNvSpPr>
            <p:nvPr/>
          </p:nvSpPr>
          <p:spPr bwMode="auto">
            <a:xfrm>
              <a:off x="6080" y="1751"/>
              <a:ext cx="679" cy="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42"/>
            <p:cNvSpPr>
              <a:spLocks noChangeArrowheads="1"/>
            </p:cNvSpPr>
            <p:nvPr/>
          </p:nvSpPr>
          <p:spPr bwMode="auto">
            <a:xfrm>
              <a:off x="6227" y="1751"/>
              <a:ext cx="119" cy="120"/>
            </a:xfrm>
            <a:prstGeom prst="ellipse">
              <a:avLst/>
            </a:prstGeom>
            <a:solidFill>
              <a:srgbClr val="F370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3"/>
            <p:cNvSpPr>
              <a:spLocks noEditPoints="1"/>
            </p:cNvSpPr>
            <p:nvPr/>
          </p:nvSpPr>
          <p:spPr bwMode="auto">
            <a:xfrm>
              <a:off x="6078" y="1892"/>
              <a:ext cx="683" cy="435"/>
            </a:xfrm>
            <a:custGeom>
              <a:avLst/>
              <a:gdLst>
                <a:gd name="T0" fmla="*/ 1971 w 2062"/>
                <a:gd name="T1" fmla="*/ 45 h 1313"/>
                <a:gd name="T2" fmla="*/ 1108 w 2062"/>
                <a:gd name="T3" fmla="*/ 232 h 1313"/>
                <a:gd name="T4" fmla="*/ 1029 w 2062"/>
                <a:gd name="T5" fmla="*/ 97 h 1313"/>
                <a:gd name="T6" fmla="*/ 950 w 2062"/>
                <a:gd name="T7" fmla="*/ 140 h 1313"/>
                <a:gd name="T8" fmla="*/ 797 w 2062"/>
                <a:gd name="T9" fmla="*/ 194 h 1313"/>
                <a:gd name="T10" fmla="*/ 716 w 2062"/>
                <a:gd name="T11" fmla="*/ 100 h 1313"/>
                <a:gd name="T12" fmla="*/ 460 w 2062"/>
                <a:gd name="T13" fmla="*/ 0 h 1313"/>
                <a:gd name="T14" fmla="*/ 323 w 2062"/>
                <a:gd name="T15" fmla="*/ 602 h 1313"/>
                <a:gd name="T16" fmla="*/ 429 w 2062"/>
                <a:gd name="T17" fmla="*/ 736 h 1313"/>
                <a:gd name="T18" fmla="*/ 140 w 2062"/>
                <a:gd name="T19" fmla="*/ 142 h 1313"/>
                <a:gd name="T20" fmla="*/ 7 w 2062"/>
                <a:gd name="T21" fmla="*/ 168 h 1313"/>
                <a:gd name="T22" fmla="*/ 201 w 2062"/>
                <a:gd name="T23" fmla="*/ 871 h 1313"/>
                <a:gd name="T24" fmla="*/ 386 w 2062"/>
                <a:gd name="T25" fmla="*/ 1107 h 1313"/>
                <a:gd name="T26" fmla="*/ 159 w 2062"/>
                <a:gd name="T27" fmla="*/ 1283 h 1313"/>
                <a:gd name="T28" fmla="*/ 431 w 2062"/>
                <a:gd name="T29" fmla="*/ 1185 h 1313"/>
                <a:gd name="T30" fmla="*/ 703 w 2062"/>
                <a:gd name="T31" fmla="*/ 1283 h 1313"/>
                <a:gd name="T32" fmla="*/ 476 w 2062"/>
                <a:gd name="T33" fmla="*/ 1107 h 1313"/>
                <a:gd name="T34" fmla="*/ 675 w 2062"/>
                <a:gd name="T35" fmla="*/ 871 h 1313"/>
                <a:gd name="T36" fmla="*/ 715 w 2062"/>
                <a:gd name="T37" fmla="*/ 748 h 1313"/>
                <a:gd name="T38" fmla="*/ 778 w 2062"/>
                <a:gd name="T39" fmla="*/ 1208 h 1313"/>
                <a:gd name="T40" fmla="*/ 974 w 2062"/>
                <a:gd name="T41" fmla="*/ 1208 h 1313"/>
                <a:gd name="T42" fmla="*/ 898 w 2062"/>
                <a:gd name="T43" fmla="*/ 590 h 1313"/>
                <a:gd name="T44" fmla="*/ 877 w 2062"/>
                <a:gd name="T45" fmla="*/ 576 h 1313"/>
                <a:gd name="T46" fmla="*/ 1065 w 2062"/>
                <a:gd name="T47" fmla="*/ 1239 h 1313"/>
                <a:gd name="T48" fmla="*/ 1133 w 2062"/>
                <a:gd name="T49" fmla="*/ 1307 h 1313"/>
                <a:gd name="T50" fmla="*/ 1201 w 2062"/>
                <a:gd name="T51" fmla="*/ 587 h 1313"/>
                <a:gd name="T52" fmla="*/ 1857 w 2062"/>
                <a:gd name="T53" fmla="*/ 1239 h 1313"/>
                <a:gd name="T54" fmla="*/ 1925 w 2062"/>
                <a:gd name="T55" fmla="*/ 1307 h 1313"/>
                <a:gd name="T56" fmla="*/ 1993 w 2062"/>
                <a:gd name="T57" fmla="*/ 518 h 1313"/>
                <a:gd name="T58" fmla="*/ 1925 w 2062"/>
                <a:gd name="T59" fmla="*/ 452 h 1313"/>
                <a:gd name="T60" fmla="*/ 2013 w 2062"/>
                <a:gd name="T61" fmla="*/ 161 h 1313"/>
                <a:gd name="T62" fmla="*/ 835 w 2062"/>
                <a:gd name="T63" fmla="*/ 460 h 1313"/>
                <a:gd name="T64" fmla="*/ 828 w 2062"/>
                <a:gd name="T65" fmla="*/ 573 h 1313"/>
                <a:gd name="T66" fmla="*/ 717 w 2062"/>
                <a:gd name="T67" fmla="*/ 401 h 1313"/>
                <a:gd name="T68" fmla="*/ 723 w 2062"/>
                <a:gd name="T69" fmla="*/ 341 h 1313"/>
                <a:gd name="T70" fmla="*/ 1034 w 2062"/>
                <a:gd name="T71" fmla="*/ 388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62" h="1313">
                  <a:moveTo>
                    <a:pt x="2050" y="82"/>
                  </a:moveTo>
                  <a:cubicBezTo>
                    <a:pt x="2039" y="50"/>
                    <a:pt x="2003" y="34"/>
                    <a:pt x="1971" y="45"/>
                  </a:cubicBezTo>
                  <a:cubicBezTo>
                    <a:pt x="1752" y="125"/>
                    <a:pt x="1260" y="305"/>
                    <a:pt x="1177" y="335"/>
                  </a:cubicBezTo>
                  <a:cubicBezTo>
                    <a:pt x="1191" y="286"/>
                    <a:pt x="1157" y="238"/>
                    <a:pt x="1108" y="232"/>
                  </a:cubicBezTo>
                  <a:cubicBezTo>
                    <a:pt x="1094" y="230"/>
                    <a:pt x="1094" y="230"/>
                    <a:pt x="1094" y="230"/>
                  </a:cubicBezTo>
                  <a:cubicBezTo>
                    <a:pt x="1057" y="155"/>
                    <a:pt x="1065" y="171"/>
                    <a:pt x="1029" y="97"/>
                  </a:cubicBezTo>
                  <a:cubicBezTo>
                    <a:pt x="1018" y="75"/>
                    <a:pt x="991" y="65"/>
                    <a:pt x="968" y="76"/>
                  </a:cubicBezTo>
                  <a:cubicBezTo>
                    <a:pt x="948" y="86"/>
                    <a:pt x="935" y="111"/>
                    <a:pt x="950" y="140"/>
                  </a:cubicBezTo>
                  <a:cubicBezTo>
                    <a:pt x="987" y="217"/>
                    <a:pt x="987" y="217"/>
                    <a:pt x="987" y="217"/>
                  </a:cubicBezTo>
                  <a:cubicBezTo>
                    <a:pt x="797" y="194"/>
                    <a:pt x="797" y="194"/>
                    <a:pt x="797" y="194"/>
                  </a:cubicBezTo>
                  <a:cubicBezTo>
                    <a:pt x="596" y="61"/>
                    <a:pt x="596" y="61"/>
                    <a:pt x="596" y="61"/>
                  </a:cubicBezTo>
                  <a:cubicBezTo>
                    <a:pt x="716" y="100"/>
                    <a:pt x="716" y="100"/>
                    <a:pt x="716" y="100"/>
                  </a:cubicBezTo>
                  <a:cubicBezTo>
                    <a:pt x="699" y="42"/>
                    <a:pt x="646" y="2"/>
                    <a:pt x="586" y="1"/>
                  </a:cubicBezTo>
                  <a:cubicBezTo>
                    <a:pt x="460" y="0"/>
                    <a:pt x="460" y="0"/>
                    <a:pt x="460" y="0"/>
                  </a:cubicBezTo>
                  <a:cubicBezTo>
                    <a:pt x="383" y="0"/>
                    <a:pt x="321" y="62"/>
                    <a:pt x="322" y="138"/>
                  </a:cubicBezTo>
                  <a:cubicBezTo>
                    <a:pt x="323" y="602"/>
                    <a:pt x="323" y="602"/>
                    <a:pt x="323" y="602"/>
                  </a:cubicBezTo>
                  <a:cubicBezTo>
                    <a:pt x="323" y="639"/>
                    <a:pt x="338" y="674"/>
                    <a:pt x="363" y="699"/>
                  </a:cubicBezTo>
                  <a:cubicBezTo>
                    <a:pt x="382" y="718"/>
                    <a:pt x="405" y="730"/>
                    <a:pt x="429" y="736"/>
                  </a:cubicBezTo>
                  <a:cubicBezTo>
                    <a:pt x="257" y="736"/>
                    <a:pt x="257" y="736"/>
                    <a:pt x="257" y="736"/>
                  </a:cubicBezTo>
                  <a:cubicBezTo>
                    <a:pt x="140" y="142"/>
                    <a:pt x="140" y="142"/>
                    <a:pt x="140" y="142"/>
                  </a:cubicBezTo>
                  <a:cubicBezTo>
                    <a:pt x="133" y="105"/>
                    <a:pt x="97" y="81"/>
                    <a:pt x="61" y="88"/>
                  </a:cubicBezTo>
                  <a:cubicBezTo>
                    <a:pt x="24" y="95"/>
                    <a:pt x="0" y="131"/>
                    <a:pt x="7" y="168"/>
                  </a:cubicBezTo>
                  <a:cubicBezTo>
                    <a:pt x="135" y="816"/>
                    <a:pt x="135" y="816"/>
                    <a:pt x="135" y="816"/>
                  </a:cubicBezTo>
                  <a:cubicBezTo>
                    <a:pt x="141" y="848"/>
                    <a:pt x="169" y="871"/>
                    <a:pt x="201" y="871"/>
                  </a:cubicBezTo>
                  <a:cubicBezTo>
                    <a:pt x="386" y="871"/>
                    <a:pt x="386" y="871"/>
                    <a:pt x="386" y="871"/>
                  </a:cubicBezTo>
                  <a:cubicBezTo>
                    <a:pt x="386" y="1107"/>
                    <a:pt x="386" y="1107"/>
                    <a:pt x="386" y="1107"/>
                  </a:cubicBezTo>
                  <a:cubicBezTo>
                    <a:pt x="177" y="1222"/>
                    <a:pt x="177" y="1222"/>
                    <a:pt x="177" y="1222"/>
                  </a:cubicBezTo>
                  <a:cubicBezTo>
                    <a:pt x="155" y="1234"/>
                    <a:pt x="147" y="1261"/>
                    <a:pt x="159" y="1283"/>
                  </a:cubicBezTo>
                  <a:cubicBezTo>
                    <a:pt x="171" y="1305"/>
                    <a:pt x="198" y="1313"/>
                    <a:pt x="220" y="1301"/>
                  </a:cubicBezTo>
                  <a:cubicBezTo>
                    <a:pt x="431" y="1185"/>
                    <a:pt x="431" y="1185"/>
                    <a:pt x="431" y="1185"/>
                  </a:cubicBezTo>
                  <a:cubicBezTo>
                    <a:pt x="642" y="1301"/>
                    <a:pt x="642" y="1301"/>
                    <a:pt x="642" y="1301"/>
                  </a:cubicBezTo>
                  <a:cubicBezTo>
                    <a:pt x="664" y="1313"/>
                    <a:pt x="691" y="1305"/>
                    <a:pt x="703" y="1283"/>
                  </a:cubicBezTo>
                  <a:cubicBezTo>
                    <a:pt x="715" y="1261"/>
                    <a:pt x="707" y="1234"/>
                    <a:pt x="685" y="1222"/>
                  </a:cubicBezTo>
                  <a:cubicBezTo>
                    <a:pt x="476" y="1107"/>
                    <a:pt x="476" y="1107"/>
                    <a:pt x="476" y="1107"/>
                  </a:cubicBezTo>
                  <a:cubicBezTo>
                    <a:pt x="476" y="871"/>
                    <a:pt x="476" y="871"/>
                    <a:pt x="476" y="871"/>
                  </a:cubicBezTo>
                  <a:cubicBezTo>
                    <a:pt x="675" y="871"/>
                    <a:pt x="675" y="871"/>
                    <a:pt x="675" y="871"/>
                  </a:cubicBezTo>
                  <a:cubicBezTo>
                    <a:pt x="713" y="871"/>
                    <a:pt x="743" y="841"/>
                    <a:pt x="743" y="803"/>
                  </a:cubicBezTo>
                  <a:cubicBezTo>
                    <a:pt x="743" y="781"/>
                    <a:pt x="732" y="761"/>
                    <a:pt x="715" y="748"/>
                  </a:cubicBezTo>
                  <a:cubicBezTo>
                    <a:pt x="778" y="763"/>
                    <a:pt x="778" y="763"/>
                    <a:pt x="778" y="763"/>
                  </a:cubicBezTo>
                  <a:cubicBezTo>
                    <a:pt x="778" y="1208"/>
                    <a:pt x="778" y="1208"/>
                    <a:pt x="778" y="1208"/>
                  </a:cubicBezTo>
                  <a:cubicBezTo>
                    <a:pt x="778" y="1263"/>
                    <a:pt x="822" y="1307"/>
                    <a:pt x="876" y="1307"/>
                  </a:cubicBezTo>
                  <a:cubicBezTo>
                    <a:pt x="930" y="1307"/>
                    <a:pt x="974" y="1263"/>
                    <a:pt x="974" y="1208"/>
                  </a:cubicBezTo>
                  <a:cubicBezTo>
                    <a:pt x="974" y="685"/>
                    <a:pt x="974" y="685"/>
                    <a:pt x="974" y="685"/>
                  </a:cubicBezTo>
                  <a:cubicBezTo>
                    <a:pt x="974" y="640"/>
                    <a:pt x="943" y="600"/>
                    <a:pt x="898" y="590"/>
                  </a:cubicBezTo>
                  <a:cubicBezTo>
                    <a:pt x="857" y="580"/>
                    <a:pt x="857" y="580"/>
                    <a:pt x="857" y="580"/>
                  </a:cubicBezTo>
                  <a:cubicBezTo>
                    <a:pt x="864" y="580"/>
                    <a:pt x="871" y="579"/>
                    <a:pt x="877" y="576"/>
                  </a:cubicBezTo>
                  <a:cubicBezTo>
                    <a:pt x="1065" y="508"/>
                    <a:pt x="1065" y="508"/>
                    <a:pt x="1065" y="508"/>
                  </a:cubicBezTo>
                  <a:cubicBezTo>
                    <a:pt x="1065" y="542"/>
                    <a:pt x="1065" y="1198"/>
                    <a:pt x="1065" y="1239"/>
                  </a:cubicBezTo>
                  <a:cubicBezTo>
                    <a:pt x="1065" y="1276"/>
                    <a:pt x="1095" y="1307"/>
                    <a:pt x="1133" y="1307"/>
                  </a:cubicBezTo>
                  <a:cubicBezTo>
                    <a:pt x="1133" y="1307"/>
                    <a:pt x="1133" y="1307"/>
                    <a:pt x="1133" y="1307"/>
                  </a:cubicBezTo>
                  <a:cubicBezTo>
                    <a:pt x="1170" y="1307"/>
                    <a:pt x="1201" y="1276"/>
                    <a:pt x="1201" y="1239"/>
                  </a:cubicBezTo>
                  <a:cubicBezTo>
                    <a:pt x="1201" y="587"/>
                    <a:pt x="1201" y="587"/>
                    <a:pt x="1201" y="587"/>
                  </a:cubicBezTo>
                  <a:cubicBezTo>
                    <a:pt x="1857" y="587"/>
                    <a:pt x="1857" y="587"/>
                    <a:pt x="1857" y="587"/>
                  </a:cubicBezTo>
                  <a:cubicBezTo>
                    <a:pt x="1857" y="1239"/>
                    <a:pt x="1857" y="1239"/>
                    <a:pt x="1857" y="1239"/>
                  </a:cubicBezTo>
                  <a:cubicBezTo>
                    <a:pt x="1857" y="1276"/>
                    <a:pt x="1888" y="1307"/>
                    <a:pt x="1925" y="1307"/>
                  </a:cubicBezTo>
                  <a:cubicBezTo>
                    <a:pt x="1925" y="1307"/>
                    <a:pt x="1925" y="1307"/>
                    <a:pt x="1925" y="1307"/>
                  </a:cubicBezTo>
                  <a:cubicBezTo>
                    <a:pt x="1963" y="1307"/>
                    <a:pt x="1993" y="1276"/>
                    <a:pt x="1993" y="1239"/>
                  </a:cubicBezTo>
                  <a:cubicBezTo>
                    <a:pt x="1993" y="518"/>
                    <a:pt x="1993" y="518"/>
                    <a:pt x="1993" y="518"/>
                  </a:cubicBezTo>
                  <a:cubicBezTo>
                    <a:pt x="1993" y="518"/>
                    <a:pt x="1993" y="518"/>
                    <a:pt x="1993" y="518"/>
                  </a:cubicBezTo>
                  <a:cubicBezTo>
                    <a:pt x="1992" y="481"/>
                    <a:pt x="1962" y="452"/>
                    <a:pt x="1925" y="452"/>
                  </a:cubicBezTo>
                  <a:cubicBezTo>
                    <a:pt x="1218" y="452"/>
                    <a:pt x="1218" y="452"/>
                    <a:pt x="1218" y="452"/>
                  </a:cubicBezTo>
                  <a:cubicBezTo>
                    <a:pt x="2013" y="161"/>
                    <a:pt x="2013" y="161"/>
                    <a:pt x="2013" y="161"/>
                  </a:cubicBezTo>
                  <a:cubicBezTo>
                    <a:pt x="2045" y="150"/>
                    <a:pt x="2062" y="114"/>
                    <a:pt x="2050" y="82"/>
                  </a:cubicBezTo>
                  <a:close/>
                  <a:moveTo>
                    <a:pt x="835" y="460"/>
                  </a:moveTo>
                  <a:cubicBezTo>
                    <a:pt x="803" y="472"/>
                    <a:pt x="787" y="507"/>
                    <a:pt x="798" y="539"/>
                  </a:cubicBezTo>
                  <a:cubicBezTo>
                    <a:pt x="804" y="555"/>
                    <a:pt x="815" y="566"/>
                    <a:pt x="828" y="573"/>
                  </a:cubicBezTo>
                  <a:cubicBezTo>
                    <a:pt x="715" y="547"/>
                    <a:pt x="715" y="547"/>
                    <a:pt x="715" y="547"/>
                  </a:cubicBezTo>
                  <a:cubicBezTo>
                    <a:pt x="717" y="401"/>
                    <a:pt x="717" y="401"/>
                    <a:pt x="717" y="401"/>
                  </a:cubicBezTo>
                  <a:cubicBezTo>
                    <a:pt x="530" y="213"/>
                    <a:pt x="530" y="213"/>
                    <a:pt x="530" y="213"/>
                  </a:cubicBezTo>
                  <a:cubicBezTo>
                    <a:pt x="723" y="341"/>
                    <a:pt x="723" y="341"/>
                    <a:pt x="723" y="341"/>
                  </a:cubicBezTo>
                  <a:cubicBezTo>
                    <a:pt x="733" y="348"/>
                    <a:pt x="745" y="353"/>
                    <a:pt x="758" y="354"/>
                  </a:cubicBezTo>
                  <a:cubicBezTo>
                    <a:pt x="1034" y="388"/>
                    <a:pt x="1034" y="388"/>
                    <a:pt x="1034" y="388"/>
                  </a:cubicBezTo>
                  <a:cubicBezTo>
                    <a:pt x="879" y="444"/>
                    <a:pt x="907" y="434"/>
                    <a:pt x="835" y="460"/>
                  </a:cubicBezTo>
                  <a:close/>
                </a:path>
              </a:pathLst>
            </a:custGeom>
            <a:solidFill>
              <a:srgbClr val="029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5" name="Freeform 5"/>
          <p:cNvSpPr>
            <a:spLocks/>
          </p:cNvSpPr>
          <p:nvPr/>
        </p:nvSpPr>
        <p:spPr bwMode="auto">
          <a:xfrm>
            <a:off x="1125536" y="4912141"/>
            <a:ext cx="140595" cy="161897"/>
          </a:xfrm>
          <a:custGeom>
            <a:avLst/>
            <a:gdLst>
              <a:gd name="T0" fmla="*/ 0 w 198"/>
              <a:gd name="T1" fmla="*/ 0 h 228"/>
              <a:gd name="T2" fmla="*/ 0 w 198"/>
              <a:gd name="T3" fmla="*/ 228 h 228"/>
              <a:gd name="T4" fmla="*/ 198 w 198"/>
              <a:gd name="T5" fmla="*/ 114 h 228"/>
              <a:gd name="T6" fmla="*/ 0 w 198"/>
              <a:gd name="T7" fmla="*/ 0 h 228"/>
            </a:gdLst>
            <a:ahLst/>
            <a:cxnLst>
              <a:cxn ang="0">
                <a:pos x="T0" y="T1"/>
              </a:cxn>
              <a:cxn ang="0">
                <a:pos x="T2" y="T3"/>
              </a:cxn>
              <a:cxn ang="0">
                <a:pos x="T4" y="T5"/>
              </a:cxn>
              <a:cxn ang="0">
                <a:pos x="T6" y="T7"/>
              </a:cxn>
            </a:cxnLst>
            <a:rect l="0" t="0" r="r" b="b"/>
            <a:pathLst>
              <a:path w="198" h="228">
                <a:moveTo>
                  <a:pt x="0" y="0"/>
                </a:moveTo>
                <a:lnTo>
                  <a:pt x="0" y="228"/>
                </a:lnTo>
                <a:lnTo>
                  <a:pt x="198" y="114"/>
                </a:lnTo>
                <a:lnTo>
                  <a:pt x="0" y="0"/>
                </a:lnTo>
                <a:close/>
              </a:path>
            </a:pathLst>
          </a:custGeom>
          <a:solidFill>
            <a:srgbClr val="029486"/>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TextBox 75"/>
          <p:cNvSpPr txBox="1"/>
          <p:nvPr/>
        </p:nvSpPr>
        <p:spPr>
          <a:xfrm>
            <a:off x="1266131" y="4799548"/>
            <a:ext cx="3451586" cy="369332"/>
          </a:xfrm>
          <a:prstGeom prst="rect">
            <a:avLst/>
          </a:prstGeom>
          <a:noFill/>
        </p:spPr>
        <p:txBody>
          <a:bodyPr wrap="none" rtlCol="0">
            <a:spAutoFit/>
          </a:bodyPr>
          <a:lstStyle/>
          <a:p>
            <a:r>
              <a:rPr lang="en-US" smtClean="0">
                <a:latin typeface="Montserrat" panose="00000500000000000000" pitchFamily="2" charset="0"/>
              </a:rPr>
              <a:t>ĐỐI TƯỢNG SỬ DỤNG LÀ AI?</a:t>
            </a:r>
            <a:endParaRPr lang="en-US">
              <a:latin typeface="Montserrat" panose="00000500000000000000" pitchFamily="2" charset="0"/>
            </a:endParaRPr>
          </a:p>
        </p:txBody>
      </p:sp>
      <p:sp>
        <p:nvSpPr>
          <p:cNvPr id="77" name="TextBox 76"/>
          <p:cNvSpPr txBox="1"/>
          <p:nvPr/>
        </p:nvSpPr>
        <p:spPr>
          <a:xfrm>
            <a:off x="1266131" y="1226227"/>
            <a:ext cx="2162772" cy="369332"/>
          </a:xfrm>
          <a:prstGeom prst="rect">
            <a:avLst/>
          </a:prstGeom>
          <a:noFill/>
        </p:spPr>
        <p:txBody>
          <a:bodyPr wrap="none" rtlCol="0">
            <a:spAutoFit/>
          </a:bodyPr>
          <a:lstStyle/>
          <a:p>
            <a:r>
              <a:rPr lang="en-US" smtClean="0">
                <a:latin typeface="Montserrat" panose="00000500000000000000" pitchFamily="2" charset="0"/>
              </a:rPr>
              <a:t>YÊU CẦU ĐẶT RA</a:t>
            </a:r>
            <a:endParaRPr lang="en-US">
              <a:latin typeface="Montserrat" panose="00000500000000000000" pitchFamily="2" charset="0"/>
            </a:endParaRPr>
          </a:p>
        </p:txBody>
      </p:sp>
    </p:spTree>
    <p:extLst>
      <p:ext uri="{BB962C8B-B14F-4D97-AF65-F5344CB8AC3E}">
        <p14:creationId xmlns:p14="http://schemas.microsoft.com/office/powerpoint/2010/main" val="96904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0600" y="514350"/>
            <a:ext cx="5296643" cy="369332"/>
          </a:xfrm>
          <a:prstGeom prst="rect">
            <a:avLst/>
          </a:prstGeom>
          <a:noFill/>
        </p:spPr>
        <p:txBody>
          <a:bodyPr wrap="none" rtlCol="0">
            <a:spAutoFit/>
          </a:bodyPr>
          <a:lstStyle/>
          <a:p>
            <a:r>
              <a:rPr lang="en-US" smtClean="0">
                <a:latin typeface="Montserrat" panose="00000500000000000000" pitchFamily="2" charset="0"/>
              </a:rPr>
              <a:t>PHÂN TÍCH, THIẾT KẾ, XÂY DỰNG HỆ THỐNG</a:t>
            </a:r>
            <a:endParaRPr lang="en-US">
              <a:latin typeface="Montserrat" panose="00000500000000000000" pitchFamily="2" charset="0"/>
            </a:endParaRPr>
          </a:p>
        </p:txBody>
      </p:sp>
      <p:cxnSp>
        <p:nvCxnSpPr>
          <p:cNvPr id="6" name="Straight Connector 5"/>
          <p:cNvCxnSpPr/>
          <p:nvPr/>
        </p:nvCxnSpPr>
        <p:spPr>
          <a:xfrm>
            <a:off x="1076325" y="971550"/>
            <a:ext cx="428625" cy="0"/>
          </a:xfrm>
          <a:prstGeom prst="line">
            <a:avLst/>
          </a:prstGeom>
          <a:ln w="50800">
            <a:solidFill>
              <a:srgbClr val="029486"/>
            </a:solidFill>
          </a:ln>
        </p:spPr>
        <p:style>
          <a:lnRef idx="1">
            <a:schemeClr val="accent1"/>
          </a:lnRef>
          <a:fillRef idx="0">
            <a:schemeClr val="accent1"/>
          </a:fillRef>
          <a:effectRef idx="0">
            <a:schemeClr val="accent1"/>
          </a:effectRef>
          <a:fontRef idx="minor">
            <a:schemeClr val="tx1"/>
          </a:fontRef>
        </p:style>
      </p:cxnSp>
      <p:sp>
        <p:nvSpPr>
          <p:cNvPr id="13" name="Freeform 5"/>
          <p:cNvSpPr>
            <a:spLocks/>
          </p:cNvSpPr>
          <p:nvPr/>
        </p:nvSpPr>
        <p:spPr bwMode="auto">
          <a:xfrm>
            <a:off x="1125536" y="1386313"/>
            <a:ext cx="140595" cy="161897"/>
          </a:xfrm>
          <a:custGeom>
            <a:avLst/>
            <a:gdLst>
              <a:gd name="T0" fmla="*/ 0 w 198"/>
              <a:gd name="T1" fmla="*/ 0 h 228"/>
              <a:gd name="T2" fmla="*/ 0 w 198"/>
              <a:gd name="T3" fmla="*/ 228 h 228"/>
              <a:gd name="T4" fmla="*/ 198 w 198"/>
              <a:gd name="T5" fmla="*/ 114 h 228"/>
              <a:gd name="T6" fmla="*/ 0 w 198"/>
              <a:gd name="T7" fmla="*/ 0 h 228"/>
            </a:gdLst>
            <a:ahLst/>
            <a:cxnLst>
              <a:cxn ang="0">
                <a:pos x="T0" y="T1"/>
              </a:cxn>
              <a:cxn ang="0">
                <a:pos x="T2" y="T3"/>
              </a:cxn>
              <a:cxn ang="0">
                <a:pos x="T4" y="T5"/>
              </a:cxn>
              <a:cxn ang="0">
                <a:pos x="T6" y="T7"/>
              </a:cxn>
            </a:cxnLst>
            <a:rect l="0" t="0" r="r" b="b"/>
            <a:pathLst>
              <a:path w="198" h="228">
                <a:moveTo>
                  <a:pt x="0" y="0"/>
                </a:moveTo>
                <a:lnTo>
                  <a:pt x="0" y="228"/>
                </a:lnTo>
                <a:lnTo>
                  <a:pt x="198" y="114"/>
                </a:lnTo>
                <a:lnTo>
                  <a:pt x="0" y="0"/>
                </a:lnTo>
                <a:close/>
              </a:path>
            </a:pathLst>
          </a:custGeom>
          <a:solidFill>
            <a:srgbClr val="029486"/>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1266131" y="1273720"/>
            <a:ext cx="1527982" cy="369332"/>
          </a:xfrm>
          <a:prstGeom prst="rect">
            <a:avLst/>
          </a:prstGeom>
          <a:noFill/>
        </p:spPr>
        <p:txBody>
          <a:bodyPr wrap="none" rtlCol="0">
            <a:spAutoFit/>
          </a:bodyPr>
          <a:lstStyle/>
          <a:p>
            <a:r>
              <a:rPr lang="en-US" smtClean="0">
                <a:latin typeface="Montserrat" panose="00000500000000000000" pitchFamily="2" charset="0"/>
              </a:rPr>
              <a:t>PHÂN TÍCH:</a:t>
            </a:r>
            <a:endParaRPr lang="en-US">
              <a:latin typeface="Montserrat" panose="00000500000000000000" pitchFamily="2" charset="0"/>
            </a:endParaRPr>
          </a:p>
        </p:txBody>
      </p:sp>
      <p:grpSp>
        <p:nvGrpSpPr>
          <p:cNvPr id="16" name="Group 15"/>
          <p:cNvGrpSpPr/>
          <p:nvPr/>
        </p:nvGrpSpPr>
        <p:grpSpPr>
          <a:xfrm>
            <a:off x="1368798" y="2654946"/>
            <a:ext cx="9432544" cy="369332"/>
            <a:chOff x="1412341" y="3025723"/>
            <a:chExt cx="9432544" cy="369332"/>
          </a:xfrm>
        </p:grpSpPr>
        <p:sp>
          <p:nvSpPr>
            <p:cNvPr id="17" name="TextBox 16"/>
            <p:cNvSpPr txBox="1"/>
            <p:nvPr/>
          </p:nvSpPr>
          <p:spPr>
            <a:xfrm>
              <a:off x="1502875" y="3025723"/>
              <a:ext cx="9342010" cy="369332"/>
            </a:xfrm>
            <a:prstGeom prst="rect">
              <a:avLst/>
            </a:prstGeom>
            <a:noFill/>
          </p:spPr>
          <p:txBody>
            <a:bodyPr wrap="square" rtlCol="0">
              <a:spAutoFit/>
            </a:bodyPr>
            <a:lstStyle/>
            <a:p>
              <a:pPr algn="just"/>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Xác định một người có là chuyên gia toán phổ thông hay không?</a:t>
              </a:r>
              <a:endParaRPr lang="en-US">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18" name="Oval 17"/>
            <p:cNvSpPr/>
            <p:nvPr/>
          </p:nvSpPr>
          <p:spPr>
            <a:xfrm>
              <a:off x="1412341" y="3159788"/>
              <a:ext cx="90534" cy="90534"/>
            </a:xfrm>
            <a:prstGeom prst="ellipse">
              <a:avLst/>
            </a:prstGeom>
            <a:solidFill>
              <a:srgbClr val="029486"/>
            </a:solidFill>
            <a:ln>
              <a:solidFill>
                <a:srgbClr val="03B9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1368798" y="4052531"/>
            <a:ext cx="9432544" cy="369332"/>
            <a:chOff x="1412341" y="4423308"/>
            <a:chExt cx="9432544" cy="369332"/>
          </a:xfrm>
        </p:grpSpPr>
        <p:sp>
          <p:nvSpPr>
            <p:cNvPr id="20" name="TextBox 19"/>
            <p:cNvSpPr txBox="1"/>
            <p:nvPr/>
          </p:nvSpPr>
          <p:spPr>
            <a:xfrm>
              <a:off x="1502875" y="4423308"/>
              <a:ext cx="9342010" cy="369332"/>
            </a:xfrm>
            <a:prstGeom prst="rect">
              <a:avLst/>
            </a:prstGeom>
            <a:noFill/>
          </p:spPr>
          <p:txBody>
            <a:bodyPr wrap="square" rtlCol="0">
              <a:spAutoFit/>
            </a:bodyPr>
            <a:lstStyle/>
            <a:p>
              <a:pPr algn="just"/>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Kết nối hỏi đáp trực tiếp với một chuyên gia theo giờ </a:t>
              </a:r>
              <a:endParaRPr lang="en-US">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21" name="Oval 20"/>
            <p:cNvSpPr/>
            <p:nvPr/>
          </p:nvSpPr>
          <p:spPr>
            <a:xfrm>
              <a:off x="1412341" y="4551880"/>
              <a:ext cx="90534" cy="90534"/>
            </a:xfrm>
            <a:prstGeom prst="ellipse">
              <a:avLst/>
            </a:prstGeom>
            <a:solidFill>
              <a:srgbClr val="029486"/>
            </a:solidFill>
            <a:ln>
              <a:solidFill>
                <a:srgbClr val="03B9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1368798" y="4755377"/>
            <a:ext cx="9432544" cy="369332"/>
            <a:chOff x="1412341" y="5126154"/>
            <a:chExt cx="9432544" cy="369332"/>
          </a:xfrm>
        </p:grpSpPr>
        <p:sp>
          <p:nvSpPr>
            <p:cNvPr id="23" name="TextBox 22"/>
            <p:cNvSpPr txBox="1"/>
            <p:nvPr/>
          </p:nvSpPr>
          <p:spPr>
            <a:xfrm>
              <a:off x="1502875" y="5126154"/>
              <a:ext cx="9342010" cy="369332"/>
            </a:xfrm>
            <a:prstGeom prst="rect">
              <a:avLst/>
            </a:prstGeom>
            <a:noFill/>
          </p:spPr>
          <p:txBody>
            <a:bodyPr wrap="square" rtlCol="0">
              <a:spAutoFit/>
            </a:bodyPr>
            <a:lstStyle/>
            <a:p>
              <a:pPr algn="just"/>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Hỏi đáp nhanh với nhiều chuyên gia trong 15 phút</a:t>
              </a:r>
              <a:endParaRPr lang="en-US">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24" name="Oval 23"/>
            <p:cNvSpPr/>
            <p:nvPr/>
          </p:nvSpPr>
          <p:spPr>
            <a:xfrm>
              <a:off x="1412341" y="5260154"/>
              <a:ext cx="90534" cy="90534"/>
            </a:xfrm>
            <a:prstGeom prst="ellipse">
              <a:avLst/>
            </a:prstGeom>
            <a:solidFill>
              <a:srgbClr val="029486"/>
            </a:solidFill>
            <a:ln>
              <a:solidFill>
                <a:srgbClr val="03B9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1266131" y="1962833"/>
            <a:ext cx="9342010" cy="369332"/>
          </a:xfrm>
          <a:prstGeom prst="rect">
            <a:avLst/>
          </a:prstGeom>
          <a:noFill/>
        </p:spPr>
        <p:txBody>
          <a:bodyPr wrap="square" rtlCol="0">
            <a:spAutoFit/>
          </a:bodyPr>
          <a:lstStyle/>
          <a:p>
            <a:pPr algn="just"/>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Để giải quyết vấn đề của người dùng, hệ thống sẽ phải cung cấp các tính năng chính sau: </a:t>
            </a:r>
            <a:endParaRPr lang="en-US">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grpSp>
        <p:nvGrpSpPr>
          <p:cNvPr id="27" name="Group 26"/>
          <p:cNvGrpSpPr/>
          <p:nvPr/>
        </p:nvGrpSpPr>
        <p:grpSpPr>
          <a:xfrm>
            <a:off x="1368798" y="3347059"/>
            <a:ext cx="9432544" cy="369332"/>
            <a:chOff x="1412341" y="3717836"/>
            <a:chExt cx="9432544" cy="369332"/>
          </a:xfrm>
        </p:grpSpPr>
        <p:sp>
          <p:nvSpPr>
            <p:cNvPr id="28" name="TextBox 27"/>
            <p:cNvSpPr txBox="1"/>
            <p:nvPr/>
          </p:nvSpPr>
          <p:spPr>
            <a:xfrm>
              <a:off x="1502875" y="3717836"/>
              <a:ext cx="9342010" cy="369332"/>
            </a:xfrm>
            <a:prstGeom prst="rect">
              <a:avLst/>
            </a:prstGeom>
            <a:noFill/>
          </p:spPr>
          <p:txBody>
            <a:bodyPr wrap="square" rtlCol="0">
              <a:spAutoFit/>
            </a:bodyPr>
            <a:lstStyle/>
            <a:p>
              <a:pPr algn="just"/>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Tìm kiếm câu hỏi và chuyên gia tương ứng theo từ khóa</a:t>
              </a:r>
              <a:endParaRPr lang="en-US">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30" name="Oval 29"/>
            <p:cNvSpPr/>
            <p:nvPr/>
          </p:nvSpPr>
          <p:spPr>
            <a:xfrm>
              <a:off x="1412341" y="3851901"/>
              <a:ext cx="90534" cy="90534"/>
            </a:xfrm>
            <a:prstGeom prst="ellipse">
              <a:avLst/>
            </a:prstGeom>
            <a:solidFill>
              <a:srgbClr val="029486"/>
            </a:solidFill>
            <a:ln>
              <a:solidFill>
                <a:srgbClr val="03B9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64651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0600" y="514350"/>
            <a:ext cx="1479892" cy="369332"/>
          </a:xfrm>
          <a:prstGeom prst="rect">
            <a:avLst/>
          </a:prstGeom>
          <a:noFill/>
        </p:spPr>
        <p:txBody>
          <a:bodyPr wrap="none" rtlCol="0">
            <a:spAutoFit/>
          </a:bodyPr>
          <a:lstStyle/>
          <a:p>
            <a:r>
              <a:rPr lang="en-US" smtClean="0">
                <a:latin typeface="Montserrat" panose="00000500000000000000" pitchFamily="2" charset="0"/>
              </a:rPr>
              <a:t>PHÂN TÍCH</a:t>
            </a:r>
            <a:endParaRPr lang="en-US">
              <a:latin typeface="Montserrat" panose="00000500000000000000" pitchFamily="2" charset="0"/>
            </a:endParaRPr>
          </a:p>
        </p:txBody>
      </p:sp>
      <p:cxnSp>
        <p:nvCxnSpPr>
          <p:cNvPr id="6" name="Straight Connector 5"/>
          <p:cNvCxnSpPr/>
          <p:nvPr/>
        </p:nvCxnSpPr>
        <p:spPr>
          <a:xfrm>
            <a:off x="1076325" y="971550"/>
            <a:ext cx="428625" cy="0"/>
          </a:xfrm>
          <a:prstGeom prst="line">
            <a:avLst/>
          </a:prstGeom>
          <a:ln w="50800">
            <a:solidFill>
              <a:srgbClr val="029486"/>
            </a:solidFill>
          </a:ln>
        </p:spPr>
        <p:style>
          <a:lnRef idx="1">
            <a:schemeClr val="accent1"/>
          </a:lnRef>
          <a:fillRef idx="0">
            <a:schemeClr val="accent1"/>
          </a:fillRef>
          <a:effectRef idx="0">
            <a:schemeClr val="accent1"/>
          </a:effectRef>
          <a:fontRef idx="minor">
            <a:schemeClr val="tx1"/>
          </a:fontRef>
        </p:style>
      </p:cxnSp>
      <p:sp>
        <p:nvSpPr>
          <p:cNvPr id="13" name="Freeform 5"/>
          <p:cNvSpPr>
            <a:spLocks/>
          </p:cNvSpPr>
          <p:nvPr/>
        </p:nvSpPr>
        <p:spPr bwMode="auto">
          <a:xfrm>
            <a:off x="1125536" y="1456163"/>
            <a:ext cx="140595" cy="161897"/>
          </a:xfrm>
          <a:custGeom>
            <a:avLst/>
            <a:gdLst>
              <a:gd name="T0" fmla="*/ 0 w 198"/>
              <a:gd name="T1" fmla="*/ 0 h 228"/>
              <a:gd name="T2" fmla="*/ 0 w 198"/>
              <a:gd name="T3" fmla="*/ 228 h 228"/>
              <a:gd name="T4" fmla="*/ 198 w 198"/>
              <a:gd name="T5" fmla="*/ 114 h 228"/>
              <a:gd name="T6" fmla="*/ 0 w 198"/>
              <a:gd name="T7" fmla="*/ 0 h 228"/>
            </a:gdLst>
            <a:ahLst/>
            <a:cxnLst>
              <a:cxn ang="0">
                <a:pos x="T0" y="T1"/>
              </a:cxn>
              <a:cxn ang="0">
                <a:pos x="T2" y="T3"/>
              </a:cxn>
              <a:cxn ang="0">
                <a:pos x="T4" y="T5"/>
              </a:cxn>
              <a:cxn ang="0">
                <a:pos x="T6" y="T7"/>
              </a:cxn>
            </a:cxnLst>
            <a:rect l="0" t="0" r="r" b="b"/>
            <a:pathLst>
              <a:path w="198" h="228">
                <a:moveTo>
                  <a:pt x="0" y="0"/>
                </a:moveTo>
                <a:lnTo>
                  <a:pt x="0" y="228"/>
                </a:lnTo>
                <a:lnTo>
                  <a:pt x="198" y="114"/>
                </a:lnTo>
                <a:lnTo>
                  <a:pt x="0" y="0"/>
                </a:lnTo>
                <a:close/>
              </a:path>
            </a:pathLst>
          </a:custGeom>
          <a:solidFill>
            <a:srgbClr val="029486"/>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1266131" y="1343570"/>
            <a:ext cx="2715808" cy="369332"/>
          </a:xfrm>
          <a:prstGeom prst="rect">
            <a:avLst/>
          </a:prstGeom>
          <a:noFill/>
        </p:spPr>
        <p:txBody>
          <a:bodyPr wrap="none" rtlCol="0">
            <a:spAutoFit/>
          </a:bodyPr>
          <a:lstStyle/>
          <a:p>
            <a:r>
              <a:rPr lang="en-US" smtClean="0">
                <a:latin typeface="Montserrat" panose="00000500000000000000" pitchFamily="2" charset="0"/>
              </a:rPr>
              <a:t>Đối tượng người dùng</a:t>
            </a:r>
            <a:endParaRPr lang="en-US">
              <a:latin typeface="Montserrat" panose="00000500000000000000" pitchFamily="2" charset="0"/>
            </a:endParaRPr>
          </a:p>
        </p:txBody>
      </p:sp>
      <p:pic>
        <p:nvPicPr>
          <p:cNvPr id="8" name="Picture 7"/>
          <p:cNvPicPr>
            <a:picLocks noChangeAspect="1"/>
          </p:cNvPicPr>
          <p:nvPr/>
        </p:nvPicPr>
        <p:blipFill>
          <a:blip r:embed="rId2"/>
          <a:stretch>
            <a:fillRect/>
          </a:stretch>
        </p:blipFill>
        <p:spPr>
          <a:xfrm>
            <a:off x="5200650" y="235084"/>
            <a:ext cx="6496051" cy="6348658"/>
          </a:xfrm>
          <a:prstGeom prst="rect">
            <a:avLst/>
          </a:prstGeom>
        </p:spPr>
      </p:pic>
      <p:sp>
        <p:nvSpPr>
          <p:cNvPr id="25" name="TextBox 24"/>
          <p:cNvSpPr txBox="1"/>
          <p:nvPr/>
        </p:nvSpPr>
        <p:spPr>
          <a:xfrm>
            <a:off x="1436874" y="2084921"/>
            <a:ext cx="2522607" cy="369332"/>
          </a:xfrm>
          <a:prstGeom prst="rect">
            <a:avLst/>
          </a:prstGeom>
          <a:noFill/>
        </p:spPr>
        <p:txBody>
          <a:bodyPr wrap="square" rtlCol="0">
            <a:spAutoFit/>
          </a:bodyPr>
          <a:lstStyle/>
          <a:p>
            <a:pPr algn="just"/>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Người dùng tiềm năng</a:t>
            </a:r>
            <a:endParaRPr lang="en-US">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26" name="Oval 25"/>
          <p:cNvSpPr/>
          <p:nvPr/>
        </p:nvSpPr>
        <p:spPr>
          <a:xfrm>
            <a:off x="1346340" y="2218986"/>
            <a:ext cx="90534" cy="90534"/>
          </a:xfrm>
          <a:prstGeom prst="ellipse">
            <a:avLst/>
          </a:prstGeom>
          <a:solidFill>
            <a:srgbClr val="029486"/>
          </a:solidFill>
          <a:ln>
            <a:solidFill>
              <a:srgbClr val="03B9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436874" y="3246782"/>
            <a:ext cx="1321968" cy="369332"/>
          </a:xfrm>
          <a:prstGeom prst="rect">
            <a:avLst/>
          </a:prstGeom>
          <a:noFill/>
        </p:spPr>
        <p:txBody>
          <a:bodyPr wrap="square" rtlCol="0">
            <a:spAutoFit/>
          </a:bodyPr>
          <a:lstStyle/>
          <a:p>
            <a:pPr algn="just"/>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Hỗ trợ viên</a:t>
            </a:r>
            <a:endParaRPr lang="en-US">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29" name="Oval 28"/>
          <p:cNvSpPr/>
          <p:nvPr/>
        </p:nvSpPr>
        <p:spPr>
          <a:xfrm>
            <a:off x="1346340" y="3375354"/>
            <a:ext cx="90534" cy="90534"/>
          </a:xfrm>
          <a:prstGeom prst="ellipse">
            <a:avLst/>
          </a:prstGeom>
          <a:solidFill>
            <a:srgbClr val="029486"/>
          </a:solidFill>
          <a:ln>
            <a:solidFill>
              <a:srgbClr val="03B9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1436874" y="3838320"/>
            <a:ext cx="1683918" cy="369332"/>
          </a:xfrm>
          <a:prstGeom prst="rect">
            <a:avLst/>
          </a:prstGeom>
          <a:noFill/>
        </p:spPr>
        <p:txBody>
          <a:bodyPr wrap="square" rtlCol="0">
            <a:spAutoFit/>
          </a:bodyPr>
          <a:lstStyle/>
          <a:p>
            <a:pPr algn="just"/>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Kiểm soát viên</a:t>
            </a:r>
            <a:endParaRPr lang="en-US">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32" name="Oval 31"/>
          <p:cNvSpPr/>
          <p:nvPr/>
        </p:nvSpPr>
        <p:spPr>
          <a:xfrm>
            <a:off x="1346340" y="3972320"/>
            <a:ext cx="90534" cy="90534"/>
          </a:xfrm>
          <a:prstGeom prst="ellipse">
            <a:avLst/>
          </a:prstGeom>
          <a:solidFill>
            <a:srgbClr val="029486"/>
          </a:solidFill>
          <a:ln>
            <a:solidFill>
              <a:srgbClr val="03B9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436874" y="2635163"/>
            <a:ext cx="3695700" cy="369332"/>
          </a:xfrm>
          <a:prstGeom prst="rect">
            <a:avLst/>
          </a:prstGeom>
          <a:noFill/>
        </p:spPr>
        <p:txBody>
          <a:bodyPr wrap="square" rtlCol="0">
            <a:spAutoFit/>
          </a:bodyPr>
          <a:lstStyle/>
          <a:p>
            <a:pPr algn="just"/>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Thành viên: Học sinh - Chuyên gia</a:t>
            </a:r>
            <a:endParaRPr lang="en-US">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36" name="Oval 35"/>
          <p:cNvSpPr/>
          <p:nvPr/>
        </p:nvSpPr>
        <p:spPr>
          <a:xfrm>
            <a:off x="1346340" y="2769228"/>
            <a:ext cx="90534" cy="90534"/>
          </a:xfrm>
          <a:prstGeom prst="ellipse">
            <a:avLst/>
          </a:prstGeom>
          <a:solidFill>
            <a:srgbClr val="029486"/>
          </a:solidFill>
          <a:ln>
            <a:solidFill>
              <a:srgbClr val="03B9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436874" y="4449939"/>
            <a:ext cx="1569618" cy="369332"/>
          </a:xfrm>
          <a:prstGeom prst="rect">
            <a:avLst/>
          </a:prstGeom>
          <a:noFill/>
        </p:spPr>
        <p:txBody>
          <a:bodyPr wrap="square" rtlCol="0">
            <a:spAutoFit/>
          </a:bodyPr>
          <a:lstStyle/>
          <a:p>
            <a:pPr algn="just"/>
            <a:r>
              <a:rPr lang="en-US" smtClean="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Quản trị viên</a:t>
            </a:r>
            <a:endParaRPr lang="en-US">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40" name="Oval 39"/>
          <p:cNvSpPr/>
          <p:nvPr/>
        </p:nvSpPr>
        <p:spPr>
          <a:xfrm>
            <a:off x="1346340" y="4583939"/>
            <a:ext cx="90534" cy="90534"/>
          </a:xfrm>
          <a:prstGeom prst="ellipse">
            <a:avLst/>
          </a:prstGeom>
          <a:solidFill>
            <a:srgbClr val="029486"/>
          </a:solidFill>
          <a:ln>
            <a:solidFill>
              <a:srgbClr val="03B9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5"/>
          <p:cNvSpPr>
            <a:spLocks/>
          </p:cNvSpPr>
          <p:nvPr/>
        </p:nvSpPr>
        <p:spPr bwMode="auto">
          <a:xfrm>
            <a:off x="1125536" y="5332838"/>
            <a:ext cx="140595" cy="161897"/>
          </a:xfrm>
          <a:custGeom>
            <a:avLst/>
            <a:gdLst>
              <a:gd name="T0" fmla="*/ 0 w 198"/>
              <a:gd name="T1" fmla="*/ 0 h 228"/>
              <a:gd name="T2" fmla="*/ 0 w 198"/>
              <a:gd name="T3" fmla="*/ 228 h 228"/>
              <a:gd name="T4" fmla="*/ 198 w 198"/>
              <a:gd name="T5" fmla="*/ 114 h 228"/>
              <a:gd name="T6" fmla="*/ 0 w 198"/>
              <a:gd name="T7" fmla="*/ 0 h 228"/>
            </a:gdLst>
            <a:ahLst/>
            <a:cxnLst>
              <a:cxn ang="0">
                <a:pos x="T0" y="T1"/>
              </a:cxn>
              <a:cxn ang="0">
                <a:pos x="T2" y="T3"/>
              </a:cxn>
              <a:cxn ang="0">
                <a:pos x="T4" y="T5"/>
              </a:cxn>
              <a:cxn ang="0">
                <a:pos x="T6" y="T7"/>
              </a:cxn>
            </a:cxnLst>
            <a:rect l="0" t="0" r="r" b="b"/>
            <a:pathLst>
              <a:path w="198" h="228">
                <a:moveTo>
                  <a:pt x="0" y="0"/>
                </a:moveTo>
                <a:lnTo>
                  <a:pt x="0" y="228"/>
                </a:lnTo>
                <a:lnTo>
                  <a:pt x="198" y="114"/>
                </a:lnTo>
                <a:lnTo>
                  <a:pt x="0" y="0"/>
                </a:lnTo>
                <a:close/>
              </a:path>
            </a:pathLst>
          </a:custGeom>
          <a:solidFill>
            <a:srgbClr val="029486"/>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1266131" y="5220245"/>
            <a:ext cx="2653290" cy="369332"/>
          </a:xfrm>
          <a:prstGeom prst="rect">
            <a:avLst/>
          </a:prstGeom>
          <a:noFill/>
        </p:spPr>
        <p:txBody>
          <a:bodyPr wrap="none" rtlCol="0">
            <a:spAutoFit/>
          </a:bodyPr>
          <a:lstStyle/>
          <a:p>
            <a:r>
              <a:rPr lang="en-US" smtClean="0">
                <a:latin typeface="Montserrat" panose="00000500000000000000" pitchFamily="2" charset="0"/>
              </a:rPr>
              <a:t>Ca sử dụng tổng quát</a:t>
            </a:r>
            <a:endParaRPr lang="en-US">
              <a:latin typeface="Montserrat" panose="00000500000000000000" pitchFamily="2" charset="0"/>
            </a:endParaRPr>
          </a:p>
        </p:txBody>
      </p:sp>
    </p:spTree>
    <p:extLst>
      <p:ext uri="{BB962C8B-B14F-4D97-AF65-F5344CB8AC3E}">
        <p14:creationId xmlns:p14="http://schemas.microsoft.com/office/powerpoint/2010/main" val="31115346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0600" y="514350"/>
            <a:ext cx="1479892" cy="369332"/>
          </a:xfrm>
          <a:prstGeom prst="rect">
            <a:avLst/>
          </a:prstGeom>
          <a:noFill/>
        </p:spPr>
        <p:txBody>
          <a:bodyPr wrap="none" rtlCol="0">
            <a:spAutoFit/>
          </a:bodyPr>
          <a:lstStyle/>
          <a:p>
            <a:r>
              <a:rPr lang="en-US" smtClean="0">
                <a:latin typeface="Montserrat" panose="00000500000000000000" pitchFamily="2" charset="0"/>
              </a:rPr>
              <a:t>PHÂN TÍCH</a:t>
            </a:r>
            <a:endParaRPr lang="en-US">
              <a:latin typeface="Montserrat" panose="00000500000000000000" pitchFamily="2" charset="0"/>
            </a:endParaRPr>
          </a:p>
        </p:txBody>
      </p:sp>
      <p:cxnSp>
        <p:nvCxnSpPr>
          <p:cNvPr id="6" name="Straight Connector 5"/>
          <p:cNvCxnSpPr/>
          <p:nvPr/>
        </p:nvCxnSpPr>
        <p:spPr>
          <a:xfrm>
            <a:off x="1076325" y="971550"/>
            <a:ext cx="428625" cy="0"/>
          </a:xfrm>
          <a:prstGeom prst="line">
            <a:avLst/>
          </a:prstGeom>
          <a:ln w="50800">
            <a:solidFill>
              <a:srgbClr val="029486"/>
            </a:solidFill>
          </a:ln>
        </p:spPr>
        <p:style>
          <a:lnRef idx="1">
            <a:schemeClr val="accent1"/>
          </a:lnRef>
          <a:fillRef idx="0">
            <a:schemeClr val="accent1"/>
          </a:fillRef>
          <a:effectRef idx="0">
            <a:schemeClr val="accent1"/>
          </a:effectRef>
          <a:fontRef idx="minor">
            <a:schemeClr val="tx1"/>
          </a:fontRef>
        </p:style>
      </p:cxnSp>
      <p:sp>
        <p:nvSpPr>
          <p:cNvPr id="13" name="Freeform 5"/>
          <p:cNvSpPr>
            <a:spLocks/>
          </p:cNvSpPr>
          <p:nvPr/>
        </p:nvSpPr>
        <p:spPr bwMode="auto">
          <a:xfrm>
            <a:off x="1076325" y="1671973"/>
            <a:ext cx="140595" cy="161897"/>
          </a:xfrm>
          <a:custGeom>
            <a:avLst/>
            <a:gdLst>
              <a:gd name="T0" fmla="*/ 0 w 198"/>
              <a:gd name="T1" fmla="*/ 0 h 228"/>
              <a:gd name="T2" fmla="*/ 0 w 198"/>
              <a:gd name="T3" fmla="*/ 228 h 228"/>
              <a:gd name="T4" fmla="*/ 198 w 198"/>
              <a:gd name="T5" fmla="*/ 114 h 228"/>
              <a:gd name="T6" fmla="*/ 0 w 198"/>
              <a:gd name="T7" fmla="*/ 0 h 228"/>
            </a:gdLst>
            <a:ahLst/>
            <a:cxnLst>
              <a:cxn ang="0">
                <a:pos x="T0" y="T1"/>
              </a:cxn>
              <a:cxn ang="0">
                <a:pos x="T2" y="T3"/>
              </a:cxn>
              <a:cxn ang="0">
                <a:pos x="T4" y="T5"/>
              </a:cxn>
              <a:cxn ang="0">
                <a:pos x="T6" y="T7"/>
              </a:cxn>
            </a:cxnLst>
            <a:rect l="0" t="0" r="r" b="b"/>
            <a:pathLst>
              <a:path w="198" h="228">
                <a:moveTo>
                  <a:pt x="0" y="0"/>
                </a:moveTo>
                <a:lnTo>
                  <a:pt x="0" y="228"/>
                </a:lnTo>
                <a:lnTo>
                  <a:pt x="198" y="114"/>
                </a:lnTo>
                <a:lnTo>
                  <a:pt x="0" y="0"/>
                </a:lnTo>
                <a:close/>
              </a:path>
            </a:pathLst>
          </a:custGeom>
          <a:solidFill>
            <a:srgbClr val="029486"/>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1216920" y="1559380"/>
            <a:ext cx="2643672" cy="369332"/>
          </a:xfrm>
          <a:prstGeom prst="rect">
            <a:avLst/>
          </a:prstGeom>
          <a:noFill/>
        </p:spPr>
        <p:txBody>
          <a:bodyPr wrap="none" rtlCol="0">
            <a:spAutoFit/>
          </a:bodyPr>
          <a:lstStyle/>
          <a:p>
            <a:r>
              <a:rPr lang="en-US" smtClean="0">
                <a:latin typeface="Montserrat" panose="00000500000000000000" pitchFamily="2" charset="0"/>
              </a:rPr>
              <a:t>Ca sử dụng: Tìm kiếm</a:t>
            </a:r>
            <a:endParaRPr lang="en-US">
              <a:latin typeface="Montserrat" panose="00000500000000000000" pitchFamily="2" charset="0"/>
            </a:endParaRPr>
          </a:p>
        </p:txBody>
      </p:sp>
      <p:pic>
        <p:nvPicPr>
          <p:cNvPr id="3" name="Picture 2"/>
          <p:cNvPicPr>
            <a:picLocks noChangeAspect="1"/>
          </p:cNvPicPr>
          <p:nvPr/>
        </p:nvPicPr>
        <p:blipFill>
          <a:blip r:embed="rId2"/>
          <a:stretch>
            <a:fillRect/>
          </a:stretch>
        </p:blipFill>
        <p:spPr>
          <a:xfrm>
            <a:off x="786104" y="2495549"/>
            <a:ext cx="4328185" cy="2247900"/>
          </a:xfrm>
          <a:prstGeom prst="rect">
            <a:avLst/>
          </a:prstGeom>
        </p:spPr>
      </p:pic>
      <p:sp>
        <p:nvSpPr>
          <p:cNvPr id="16" name="Freeform 5"/>
          <p:cNvSpPr>
            <a:spLocks/>
          </p:cNvSpPr>
          <p:nvPr/>
        </p:nvSpPr>
        <p:spPr bwMode="auto">
          <a:xfrm>
            <a:off x="6105525" y="1671973"/>
            <a:ext cx="140595" cy="161897"/>
          </a:xfrm>
          <a:custGeom>
            <a:avLst/>
            <a:gdLst>
              <a:gd name="T0" fmla="*/ 0 w 198"/>
              <a:gd name="T1" fmla="*/ 0 h 228"/>
              <a:gd name="T2" fmla="*/ 0 w 198"/>
              <a:gd name="T3" fmla="*/ 228 h 228"/>
              <a:gd name="T4" fmla="*/ 198 w 198"/>
              <a:gd name="T5" fmla="*/ 114 h 228"/>
              <a:gd name="T6" fmla="*/ 0 w 198"/>
              <a:gd name="T7" fmla="*/ 0 h 228"/>
            </a:gdLst>
            <a:ahLst/>
            <a:cxnLst>
              <a:cxn ang="0">
                <a:pos x="T0" y="T1"/>
              </a:cxn>
              <a:cxn ang="0">
                <a:pos x="T2" y="T3"/>
              </a:cxn>
              <a:cxn ang="0">
                <a:pos x="T4" y="T5"/>
              </a:cxn>
              <a:cxn ang="0">
                <a:pos x="T6" y="T7"/>
              </a:cxn>
            </a:cxnLst>
            <a:rect l="0" t="0" r="r" b="b"/>
            <a:pathLst>
              <a:path w="198" h="228">
                <a:moveTo>
                  <a:pt x="0" y="0"/>
                </a:moveTo>
                <a:lnTo>
                  <a:pt x="0" y="228"/>
                </a:lnTo>
                <a:lnTo>
                  <a:pt x="198" y="114"/>
                </a:lnTo>
                <a:lnTo>
                  <a:pt x="0" y="0"/>
                </a:lnTo>
                <a:close/>
              </a:path>
            </a:pathLst>
          </a:custGeom>
          <a:solidFill>
            <a:srgbClr val="029486"/>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TextBox 16"/>
          <p:cNvSpPr txBox="1"/>
          <p:nvPr/>
        </p:nvSpPr>
        <p:spPr>
          <a:xfrm>
            <a:off x="6246120" y="1559380"/>
            <a:ext cx="3954929" cy="369332"/>
          </a:xfrm>
          <a:prstGeom prst="rect">
            <a:avLst/>
          </a:prstGeom>
          <a:noFill/>
        </p:spPr>
        <p:txBody>
          <a:bodyPr wrap="none" rtlCol="0">
            <a:spAutoFit/>
          </a:bodyPr>
          <a:lstStyle/>
          <a:p>
            <a:r>
              <a:rPr lang="en-US" smtClean="0">
                <a:latin typeface="Montserrat" panose="00000500000000000000" pitchFamily="2" charset="0"/>
              </a:rPr>
              <a:t>Ca sử dụng: Xác nhận chuyên gia</a:t>
            </a:r>
            <a:endParaRPr lang="en-US">
              <a:latin typeface="Montserrat" panose="00000500000000000000" pitchFamily="2" charset="0"/>
            </a:endParaRPr>
          </a:p>
        </p:txBody>
      </p:sp>
      <p:pic>
        <p:nvPicPr>
          <p:cNvPr id="9" name="Picture 8"/>
          <p:cNvPicPr>
            <a:picLocks noChangeAspect="1"/>
          </p:cNvPicPr>
          <p:nvPr/>
        </p:nvPicPr>
        <p:blipFill>
          <a:blip r:embed="rId3"/>
          <a:stretch>
            <a:fillRect/>
          </a:stretch>
        </p:blipFill>
        <p:spPr>
          <a:xfrm>
            <a:off x="5924093" y="2495549"/>
            <a:ext cx="5842303" cy="2363550"/>
          </a:xfrm>
          <a:prstGeom prst="rect">
            <a:avLst/>
          </a:prstGeom>
        </p:spPr>
      </p:pic>
      <p:cxnSp>
        <p:nvCxnSpPr>
          <p:cNvPr id="11" name="Straight Connector 10"/>
          <p:cNvCxnSpPr/>
          <p:nvPr/>
        </p:nvCxnSpPr>
        <p:spPr>
          <a:xfrm>
            <a:off x="5600700" y="1559380"/>
            <a:ext cx="0" cy="415562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9418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0600" y="514350"/>
            <a:ext cx="1479892" cy="369332"/>
          </a:xfrm>
          <a:prstGeom prst="rect">
            <a:avLst/>
          </a:prstGeom>
          <a:noFill/>
        </p:spPr>
        <p:txBody>
          <a:bodyPr wrap="none" rtlCol="0">
            <a:spAutoFit/>
          </a:bodyPr>
          <a:lstStyle/>
          <a:p>
            <a:r>
              <a:rPr lang="en-US" smtClean="0">
                <a:latin typeface="Montserrat" panose="00000500000000000000" pitchFamily="2" charset="0"/>
              </a:rPr>
              <a:t>PHÂN TÍCH</a:t>
            </a:r>
            <a:endParaRPr lang="en-US">
              <a:latin typeface="Montserrat" panose="00000500000000000000" pitchFamily="2" charset="0"/>
            </a:endParaRPr>
          </a:p>
        </p:txBody>
      </p:sp>
      <p:cxnSp>
        <p:nvCxnSpPr>
          <p:cNvPr id="6" name="Straight Connector 5"/>
          <p:cNvCxnSpPr/>
          <p:nvPr/>
        </p:nvCxnSpPr>
        <p:spPr>
          <a:xfrm>
            <a:off x="1076325" y="971550"/>
            <a:ext cx="428625" cy="0"/>
          </a:xfrm>
          <a:prstGeom prst="line">
            <a:avLst/>
          </a:prstGeom>
          <a:ln w="50800">
            <a:solidFill>
              <a:srgbClr val="029486"/>
            </a:solidFill>
          </a:ln>
        </p:spPr>
        <p:style>
          <a:lnRef idx="1">
            <a:schemeClr val="accent1"/>
          </a:lnRef>
          <a:fillRef idx="0">
            <a:schemeClr val="accent1"/>
          </a:fillRef>
          <a:effectRef idx="0">
            <a:schemeClr val="accent1"/>
          </a:effectRef>
          <a:fontRef idx="minor">
            <a:schemeClr val="tx1"/>
          </a:fontRef>
        </p:style>
      </p:cxnSp>
      <p:sp>
        <p:nvSpPr>
          <p:cNvPr id="13" name="Freeform 5"/>
          <p:cNvSpPr>
            <a:spLocks/>
          </p:cNvSpPr>
          <p:nvPr/>
        </p:nvSpPr>
        <p:spPr bwMode="auto">
          <a:xfrm>
            <a:off x="1076325" y="1433848"/>
            <a:ext cx="140595" cy="161897"/>
          </a:xfrm>
          <a:custGeom>
            <a:avLst/>
            <a:gdLst>
              <a:gd name="T0" fmla="*/ 0 w 198"/>
              <a:gd name="T1" fmla="*/ 0 h 228"/>
              <a:gd name="T2" fmla="*/ 0 w 198"/>
              <a:gd name="T3" fmla="*/ 228 h 228"/>
              <a:gd name="T4" fmla="*/ 198 w 198"/>
              <a:gd name="T5" fmla="*/ 114 h 228"/>
              <a:gd name="T6" fmla="*/ 0 w 198"/>
              <a:gd name="T7" fmla="*/ 0 h 228"/>
            </a:gdLst>
            <a:ahLst/>
            <a:cxnLst>
              <a:cxn ang="0">
                <a:pos x="T0" y="T1"/>
              </a:cxn>
              <a:cxn ang="0">
                <a:pos x="T2" y="T3"/>
              </a:cxn>
              <a:cxn ang="0">
                <a:pos x="T4" y="T5"/>
              </a:cxn>
              <a:cxn ang="0">
                <a:pos x="T6" y="T7"/>
              </a:cxn>
            </a:cxnLst>
            <a:rect l="0" t="0" r="r" b="b"/>
            <a:pathLst>
              <a:path w="198" h="228">
                <a:moveTo>
                  <a:pt x="0" y="0"/>
                </a:moveTo>
                <a:lnTo>
                  <a:pt x="0" y="228"/>
                </a:lnTo>
                <a:lnTo>
                  <a:pt x="198" y="114"/>
                </a:lnTo>
                <a:lnTo>
                  <a:pt x="0" y="0"/>
                </a:lnTo>
                <a:close/>
              </a:path>
            </a:pathLst>
          </a:custGeom>
          <a:solidFill>
            <a:srgbClr val="029486"/>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1216920" y="1321255"/>
            <a:ext cx="3361818" cy="369332"/>
          </a:xfrm>
          <a:prstGeom prst="rect">
            <a:avLst/>
          </a:prstGeom>
          <a:noFill/>
        </p:spPr>
        <p:txBody>
          <a:bodyPr wrap="none" rtlCol="0">
            <a:spAutoFit/>
          </a:bodyPr>
          <a:lstStyle/>
          <a:p>
            <a:r>
              <a:rPr lang="en-US" smtClean="0">
                <a:latin typeface="Montserrat" panose="00000500000000000000" pitchFamily="2" charset="0"/>
              </a:rPr>
              <a:t>Ca sử dụng: Hỏi đáp thu phí</a:t>
            </a:r>
            <a:endParaRPr lang="en-US">
              <a:latin typeface="Montserrat" panose="00000500000000000000" pitchFamily="2" charset="0"/>
            </a:endParaRPr>
          </a:p>
        </p:txBody>
      </p:sp>
      <p:pic>
        <p:nvPicPr>
          <p:cNvPr id="2" name="Picture 1"/>
          <p:cNvPicPr>
            <a:picLocks noChangeAspect="1"/>
          </p:cNvPicPr>
          <p:nvPr/>
        </p:nvPicPr>
        <p:blipFill>
          <a:blip r:embed="rId2"/>
          <a:stretch>
            <a:fillRect/>
          </a:stretch>
        </p:blipFill>
        <p:spPr>
          <a:xfrm>
            <a:off x="1828800" y="1690587"/>
            <a:ext cx="8474851" cy="3937267"/>
          </a:xfrm>
          <a:prstGeom prst="rect">
            <a:avLst/>
          </a:prstGeom>
        </p:spPr>
      </p:pic>
    </p:spTree>
    <p:extLst>
      <p:ext uri="{BB962C8B-B14F-4D97-AF65-F5344CB8AC3E}">
        <p14:creationId xmlns:p14="http://schemas.microsoft.com/office/powerpoint/2010/main" val="33861424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1422</TotalTime>
  <Words>730</Words>
  <Application>Microsoft Office PowerPoint</Application>
  <PresentationFormat>Widescreen</PresentationFormat>
  <Paragraphs>84</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Arial</vt:lpstr>
      <vt:lpstr>Montserrat</vt:lpstr>
      <vt:lpstr>Calibri Light</vt:lpstr>
      <vt:lpstr>Roboto</vt:lpstr>
      <vt:lpstr>Office Theme</vt:lpstr>
      <vt:lpstr>HỆ THỐNG HỎI ĐÁP VÀ TÌM KIẾM CHUYÊN GIA TOÁN PHỔ THÔNG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THỐNG  HỎI ĐÁP VÀ TÌM KIẾM  CHUYÊN GIA TOÁN PHỔ THÔNG</dc:title>
  <dc:creator>Sunchelsea</dc:creator>
  <cp:lastModifiedBy>Nguyên Minh Dương</cp:lastModifiedBy>
  <cp:revision>71</cp:revision>
  <dcterms:created xsi:type="dcterms:W3CDTF">2018-01-01T12:37:55Z</dcterms:created>
  <dcterms:modified xsi:type="dcterms:W3CDTF">2018-05-20T09:32:38Z</dcterms:modified>
</cp:coreProperties>
</file>